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comments/modernComment_10B_6AACAA87.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60" r:id="rId2"/>
    <p:sldMasterId id="2147483671" r:id="rId3"/>
  </p:sldMasterIdLst>
  <p:sldIdLst>
    <p:sldId id="256" r:id="rId4"/>
    <p:sldId id="257" r:id="rId5"/>
    <p:sldId id="286" r:id="rId6"/>
    <p:sldId id="289" r:id="rId7"/>
    <p:sldId id="291" r:id="rId8"/>
    <p:sldId id="292" r:id="rId9"/>
    <p:sldId id="294" r:id="rId10"/>
    <p:sldId id="295" r:id="rId11"/>
    <p:sldId id="285" r:id="rId12"/>
    <p:sldId id="299" r:id="rId13"/>
    <p:sldId id="259" r:id="rId14"/>
    <p:sldId id="260" r:id="rId15"/>
    <p:sldId id="262" r:id="rId16"/>
    <p:sldId id="298" r:id="rId17"/>
    <p:sldId id="263" r:id="rId18"/>
    <p:sldId id="264" r:id="rId19"/>
    <p:sldId id="265" r:id="rId20"/>
    <p:sldId id="266" r:id="rId21"/>
    <p:sldId id="267" r:id="rId22"/>
    <p:sldId id="268" r:id="rId23"/>
    <p:sldId id="269" r:id="rId24"/>
    <p:sldId id="270" r:id="rId25"/>
    <p:sldId id="271" r:id="rId26"/>
    <p:sldId id="272" r:id="rId27"/>
    <p:sldId id="273" r:id="rId28"/>
    <p:sldId id="287" r:id="rId29"/>
    <p:sldId id="275" r:id="rId30"/>
    <p:sldId id="288" r:id="rId31"/>
    <p:sldId id="276" r:id="rId32"/>
    <p:sldId id="277" r:id="rId33"/>
    <p:sldId id="278" r:id="rId34"/>
    <p:sldId id="279" r:id="rId35"/>
    <p:sldId id="280" r:id="rId36"/>
    <p:sldId id="296" r:id="rId37"/>
    <p:sldId id="284"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474A5DB-2D1F-AB64-9A9F-DD4FA07141E6}" name="Christie Thomas" initials="CT" userId="S::christie.thomas@cityofgilroy.org::55919b01-017a-40b2-958a-0241f8e49c9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24FBA7-8EB2-464B-A134-36DE57A5CEDC}" v="38" dt="2026-02-18T00:40:12.8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1" d="100"/>
          <a:sy n="111" d="100"/>
        </p:scale>
        <p:origin x="4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microsoft.com/office/2018/10/relationships/authors" Targe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microsoft.com/office/2015/10/relationships/revisionInfo" Target="revisionInfo.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comments/modernComment_10B_6AACAA87.xml><?xml version="1.0" encoding="utf-8"?>
<p188:cmLst xmlns:a="http://schemas.openxmlformats.org/drawingml/2006/main" xmlns:r="http://schemas.openxmlformats.org/officeDocument/2006/relationships" xmlns:p188="http://schemas.microsoft.com/office/powerpoint/2018/8/main">
  <p188:cm id="{87CDD059-B280-4C10-8EE3-0DB54715D172}" authorId="{6474A5DB-2D1F-AB64-9A9F-DD4FA07141E6}" created="2025-01-29T22:10:50.923">
    <pc:sldMkLst xmlns:pc="http://schemas.microsoft.com/office/powerpoint/2013/main/command">
      <pc:docMk/>
      <pc:sldMk cId="1789700743" sldId="267"/>
    </pc:sldMkLst>
    <p188:txBody>
      <a:bodyPr/>
      <a:lstStyle/>
      <a:p>
        <a:r>
          <a:rPr lang="en-US"/>
          <a:t>Should we add a link to the income chart and also there is a * next to ELI, but nothing to reference to</a:t>
        </a:r>
      </a:p>
    </p188:txBody>
  </p188:cm>
</p188:cmLst>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49572" y="5287003"/>
            <a:ext cx="10092856" cy="795824"/>
          </a:xfrm>
          <a:prstGeom prst="rect">
            <a:avLst/>
          </a:prstGeom>
        </p:spPr>
        <p:txBody>
          <a:bodyPr anchor="b"/>
          <a:lstStyle>
            <a:lvl1pPr algn="ctr">
              <a:defRPr sz="4400" b="0">
                <a:solidFill>
                  <a:schemeClr val="tx2"/>
                </a:solidFill>
                <a:latin typeface="+mj-lt"/>
              </a:defRPr>
            </a:lvl1pPr>
          </a:lstStyle>
          <a:p>
            <a:r>
              <a:rPr lang="en-US"/>
              <a:t>Click to edit Master title style</a:t>
            </a:r>
            <a:endParaRPr lang="en-US" dirty="0"/>
          </a:p>
        </p:txBody>
      </p:sp>
      <p:pic>
        <p:nvPicPr>
          <p:cNvPr id="5" name="Picture 4" descr="Logo, company name&#10;&#10;Description automatically generated">
            <a:extLst>
              <a:ext uri="{FF2B5EF4-FFF2-40B4-BE49-F238E27FC236}">
                <a16:creationId xmlns:a16="http://schemas.microsoft.com/office/drawing/2014/main" id="{28C91049-9895-496A-9E04-209C55BFFD0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33866" y="2631133"/>
            <a:ext cx="3324268" cy="2568753"/>
          </a:xfrm>
          <a:prstGeom prst="rect">
            <a:avLst/>
          </a:prstGeom>
        </p:spPr>
      </p:pic>
    </p:spTree>
    <p:extLst>
      <p:ext uri="{BB962C8B-B14F-4D97-AF65-F5344CB8AC3E}">
        <p14:creationId xmlns:p14="http://schemas.microsoft.com/office/powerpoint/2010/main" val="652860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6"/>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587627"/>
            <a:ext cx="3932237" cy="328136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493885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49572" y="4817877"/>
            <a:ext cx="10092856" cy="795824"/>
          </a:xfrm>
          <a:prstGeom prst="rect">
            <a:avLst/>
          </a:prstGeom>
        </p:spPr>
        <p:txBody>
          <a:bodyPr anchor="b"/>
          <a:lstStyle>
            <a:lvl1pPr algn="ctr">
              <a:defRPr sz="4400" b="0">
                <a:solidFill>
                  <a:schemeClr val="bg1"/>
                </a:solidFill>
                <a:latin typeface="+mj-lt"/>
              </a:defRPr>
            </a:lvl1pPr>
          </a:lstStyle>
          <a:p>
            <a:r>
              <a:rPr lang="en-US" dirty="0"/>
              <a:t>Click to edit Master title style</a:t>
            </a:r>
          </a:p>
        </p:txBody>
      </p:sp>
      <p:pic>
        <p:nvPicPr>
          <p:cNvPr id="4" name="Picture 3">
            <a:extLst>
              <a:ext uri="{FF2B5EF4-FFF2-40B4-BE49-F238E27FC236}">
                <a16:creationId xmlns:a16="http://schemas.microsoft.com/office/drawing/2014/main" id="{6B5B8172-266A-424C-9F99-09DC17F375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29104" y="2719031"/>
            <a:ext cx="2327034" cy="938867"/>
          </a:xfrm>
          <a:prstGeom prst="rect">
            <a:avLst/>
          </a:prstGeom>
        </p:spPr>
      </p:pic>
    </p:spTree>
    <p:extLst>
      <p:ext uri="{BB962C8B-B14F-4D97-AF65-F5344CB8AC3E}">
        <p14:creationId xmlns:p14="http://schemas.microsoft.com/office/powerpoint/2010/main" val="1072680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4387" y="2649772"/>
            <a:ext cx="2742381" cy="2128962"/>
          </a:xfrm>
          <a:prstGeom prst="rect">
            <a:avLst/>
          </a:prstGeom>
        </p:spPr>
        <p:txBody>
          <a:bodyPr/>
          <a:lstStyle>
            <a:lvl1pPr algn="ctr">
              <a:defRPr/>
            </a:lvl1pPr>
          </a:lstStyle>
          <a:p>
            <a:r>
              <a:rPr lang="en-US" dirty="0"/>
              <a:t>Title</a:t>
            </a:r>
          </a:p>
        </p:txBody>
      </p:sp>
      <p:sp>
        <p:nvSpPr>
          <p:cNvPr id="5" name="Picture Placeholder 4">
            <a:extLst>
              <a:ext uri="{FF2B5EF4-FFF2-40B4-BE49-F238E27FC236}">
                <a16:creationId xmlns:a16="http://schemas.microsoft.com/office/drawing/2014/main" id="{4CFBD355-67F8-4538-BBEA-0EF30383B5E1}"/>
              </a:ext>
            </a:extLst>
          </p:cNvPr>
          <p:cNvSpPr>
            <a:spLocks noGrp="1"/>
          </p:cNvSpPr>
          <p:nvPr>
            <p:ph type="pic" sz="quarter" idx="10"/>
          </p:nvPr>
        </p:nvSpPr>
        <p:spPr>
          <a:xfrm>
            <a:off x="4619625" y="1479550"/>
            <a:ext cx="1876425" cy="1876425"/>
          </a:xfrm>
          <a:prstGeom prst="rect">
            <a:avLst/>
          </a:prstGeom>
        </p:spPr>
        <p:txBody>
          <a:bodyPr/>
          <a:lstStyle>
            <a:lvl1pPr>
              <a:defRPr>
                <a:solidFill>
                  <a:schemeClr val="bg1"/>
                </a:solidFill>
              </a:defRPr>
            </a:lvl1pPr>
          </a:lstStyle>
          <a:p>
            <a:endParaRPr lang="en-US" dirty="0"/>
          </a:p>
        </p:txBody>
      </p:sp>
      <p:sp>
        <p:nvSpPr>
          <p:cNvPr id="7" name="Picture Placeholder 4">
            <a:extLst>
              <a:ext uri="{FF2B5EF4-FFF2-40B4-BE49-F238E27FC236}">
                <a16:creationId xmlns:a16="http://schemas.microsoft.com/office/drawing/2014/main" id="{358B40A9-8F4B-46BB-A3A6-55DB0DB23D51}"/>
              </a:ext>
            </a:extLst>
          </p:cNvPr>
          <p:cNvSpPr>
            <a:spLocks noGrp="1"/>
          </p:cNvSpPr>
          <p:nvPr>
            <p:ph type="pic" sz="quarter" idx="11"/>
          </p:nvPr>
        </p:nvSpPr>
        <p:spPr>
          <a:xfrm>
            <a:off x="7116169" y="1473531"/>
            <a:ext cx="1876425" cy="1876425"/>
          </a:xfrm>
          <a:prstGeom prst="rect">
            <a:avLst/>
          </a:prstGeom>
        </p:spPr>
        <p:txBody>
          <a:bodyPr/>
          <a:lstStyle>
            <a:lvl1pPr>
              <a:defRPr>
                <a:solidFill>
                  <a:schemeClr val="bg1"/>
                </a:solidFill>
              </a:defRPr>
            </a:lvl1pPr>
          </a:lstStyle>
          <a:p>
            <a:endParaRPr lang="en-US" dirty="0"/>
          </a:p>
        </p:txBody>
      </p:sp>
      <p:sp>
        <p:nvSpPr>
          <p:cNvPr id="8" name="Picture Placeholder 4">
            <a:extLst>
              <a:ext uri="{FF2B5EF4-FFF2-40B4-BE49-F238E27FC236}">
                <a16:creationId xmlns:a16="http://schemas.microsoft.com/office/drawing/2014/main" id="{3FD71952-46BA-436F-AC97-A21E645C9329}"/>
              </a:ext>
            </a:extLst>
          </p:cNvPr>
          <p:cNvSpPr>
            <a:spLocks noGrp="1"/>
          </p:cNvSpPr>
          <p:nvPr>
            <p:ph type="pic" sz="quarter" idx="12"/>
          </p:nvPr>
        </p:nvSpPr>
        <p:spPr>
          <a:xfrm>
            <a:off x="9591187" y="1473530"/>
            <a:ext cx="1876425" cy="1876425"/>
          </a:xfrm>
          <a:prstGeom prst="rect">
            <a:avLst/>
          </a:prstGeom>
        </p:spPr>
        <p:txBody>
          <a:bodyPr/>
          <a:lstStyle>
            <a:lvl1pPr>
              <a:defRPr>
                <a:solidFill>
                  <a:schemeClr val="bg1"/>
                </a:solidFill>
              </a:defRPr>
            </a:lvl1pPr>
          </a:lstStyle>
          <a:p>
            <a:endParaRPr lang="en-US" dirty="0"/>
          </a:p>
        </p:txBody>
      </p:sp>
      <p:sp>
        <p:nvSpPr>
          <p:cNvPr id="10" name="Title 1">
            <a:extLst>
              <a:ext uri="{FF2B5EF4-FFF2-40B4-BE49-F238E27FC236}">
                <a16:creationId xmlns:a16="http://schemas.microsoft.com/office/drawing/2014/main" id="{28D0F0E8-4468-42DC-B21E-20B6355B4676}"/>
              </a:ext>
            </a:extLst>
          </p:cNvPr>
          <p:cNvSpPr txBox="1">
            <a:spLocks/>
          </p:cNvSpPr>
          <p:nvPr userDrawn="1"/>
        </p:nvSpPr>
        <p:spPr>
          <a:xfrm>
            <a:off x="4619624" y="3714253"/>
            <a:ext cx="1876425" cy="2128962"/>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2000" dirty="0"/>
              <a:t>Description</a:t>
            </a:r>
          </a:p>
        </p:txBody>
      </p:sp>
      <p:sp>
        <p:nvSpPr>
          <p:cNvPr id="11" name="Title 1">
            <a:extLst>
              <a:ext uri="{FF2B5EF4-FFF2-40B4-BE49-F238E27FC236}">
                <a16:creationId xmlns:a16="http://schemas.microsoft.com/office/drawing/2014/main" id="{76C3BEFF-298C-4203-8822-E8D9F7CD289B}"/>
              </a:ext>
            </a:extLst>
          </p:cNvPr>
          <p:cNvSpPr txBox="1">
            <a:spLocks/>
          </p:cNvSpPr>
          <p:nvPr userDrawn="1"/>
        </p:nvSpPr>
        <p:spPr>
          <a:xfrm>
            <a:off x="7116168" y="3771237"/>
            <a:ext cx="1876425" cy="2128962"/>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2000" dirty="0"/>
              <a:t>Description</a:t>
            </a:r>
          </a:p>
        </p:txBody>
      </p:sp>
      <p:sp>
        <p:nvSpPr>
          <p:cNvPr id="12" name="Title 1">
            <a:extLst>
              <a:ext uri="{FF2B5EF4-FFF2-40B4-BE49-F238E27FC236}">
                <a16:creationId xmlns:a16="http://schemas.microsoft.com/office/drawing/2014/main" id="{317B2315-E682-445E-9C3D-799442F6C866}"/>
              </a:ext>
            </a:extLst>
          </p:cNvPr>
          <p:cNvSpPr txBox="1">
            <a:spLocks/>
          </p:cNvSpPr>
          <p:nvPr userDrawn="1"/>
        </p:nvSpPr>
        <p:spPr>
          <a:xfrm>
            <a:off x="9591186" y="3714253"/>
            <a:ext cx="1876425" cy="2128962"/>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2000" dirty="0"/>
              <a:t>Description</a:t>
            </a:r>
          </a:p>
        </p:txBody>
      </p:sp>
    </p:spTree>
    <p:extLst>
      <p:ext uri="{BB962C8B-B14F-4D97-AF65-F5344CB8AC3E}">
        <p14:creationId xmlns:p14="http://schemas.microsoft.com/office/powerpoint/2010/main" val="313124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73928" y="2069498"/>
            <a:ext cx="2560320" cy="814471"/>
          </a:xfrm>
          <a:prstGeom prst="rect">
            <a:avLst/>
          </a:prstGeom>
        </p:spPr>
        <p:txBody>
          <a:bodyPr anchor="b"/>
          <a:lstStyle>
            <a:lvl1pPr algn="ctr">
              <a:defRPr sz="4400" b="0">
                <a:solidFill>
                  <a:schemeClr val="bg1"/>
                </a:solidFill>
                <a:latin typeface="+mj-lt"/>
              </a:defRPr>
            </a:lvl1pPr>
          </a:lstStyle>
          <a:p>
            <a:r>
              <a:rPr lang="en-US" dirty="0"/>
              <a:t>Title</a:t>
            </a:r>
          </a:p>
        </p:txBody>
      </p:sp>
      <p:sp>
        <p:nvSpPr>
          <p:cNvPr id="4" name="Rectangle 3">
            <a:extLst>
              <a:ext uri="{FF2B5EF4-FFF2-40B4-BE49-F238E27FC236}">
                <a16:creationId xmlns:a16="http://schemas.microsoft.com/office/drawing/2014/main" id="{84A557D0-3645-4BA8-88BB-25876C3FDEA7}"/>
              </a:ext>
            </a:extLst>
          </p:cNvPr>
          <p:cNvSpPr/>
          <p:nvPr userDrawn="1"/>
        </p:nvSpPr>
        <p:spPr>
          <a:xfrm>
            <a:off x="5120640" y="0"/>
            <a:ext cx="7071360" cy="691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53FA116-F8F9-405C-B4D3-513BF7D181E4}"/>
              </a:ext>
            </a:extLst>
          </p:cNvPr>
          <p:cNvSpPr/>
          <p:nvPr userDrawn="1"/>
        </p:nvSpPr>
        <p:spPr>
          <a:xfrm>
            <a:off x="4093595" y="762000"/>
            <a:ext cx="7324477" cy="527502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420260" y="3180522"/>
            <a:ext cx="6671145" cy="2107464"/>
          </a:xfrm>
          <a:prstGeom prst="rect">
            <a:avLst/>
          </a:prstGeom>
        </p:spPr>
        <p:txBody>
          <a:bodyPr/>
          <a:lstStyle>
            <a:lvl1pPr marL="0" indent="0" algn="ctr">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842004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73928" y="2069498"/>
            <a:ext cx="2560320" cy="814471"/>
          </a:xfrm>
          <a:prstGeom prst="rect">
            <a:avLst/>
          </a:prstGeom>
        </p:spPr>
        <p:txBody>
          <a:bodyPr anchor="b"/>
          <a:lstStyle>
            <a:lvl1pPr algn="ctr">
              <a:defRPr sz="4400" b="0">
                <a:solidFill>
                  <a:schemeClr val="bg1"/>
                </a:solidFill>
                <a:latin typeface="+mj-lt"/>
              </a:defRPr>
            </a:lvl1pPr>
          </a:lstStyle>
          <a:p>
            <a:r>
              <a:rPr lang="en-US" dirty="0"/>
              <a:t>Title</a:t>
            </a:r>
          </a:p>
        </p:txBody>
      </p:sp>
      <p:sp>
        <p:nvSpPr>
          <p:cNvPr id="4" name="Rectangle 3">
            <a:extLst>
              <a:ext uri="{FF2B5EF4-FFF2-40B4-BE49-F238E27FC236}">
                <a16:creationId xmlns:a16="http://schemas.microsoft.com/office/drawing/2014/main" id="{84A557D0-3645-4BA8-88BB-25876C3FDEA7}"/>
              </a:ext>
            </a:extLst>
          </p:cNvPr>
          <p:cNvSpPr/>
          <p:nvPr userDrawn="1"/>
        </p:nvSpPr>
        <p:spPr>
          <a:xfrm>
            <a:off x="5120640" y="0"/>
            <a:ext cx="7071360" cy="691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a:extLst>
              <a:ext uri="{FF2B5EF4-FFF2-40B4-BE49-F238E27FC236}">
                <a16:creationId xmlns:a16="http://schemas.microsoft.com/office/drawing/2014/main" id="{84C5A095-65A8-4B83-97E6-432099D096C2}"/>
              </a:ext>
            </a:extLst>
          </p:cNvPr>
          <p:cNvSpPr>
            <a:spLocks noGrp="1"/>
          </p:cNvSpPr>
          <p:nvPr>
            <p:ph type="pic" sz="quarter" idx="10"/>
          </p:nvPr>
        </p:nvSpPr>
        <p:spPr>
          <a:xfrm>
            <a:off x="4106963" y="1371232"/>
            <a:ext cx="7297737" cy="4911324"/>
          </a:xfrm>
          <a:prstGeom prst="rect">
            <a:avLst/>
          </a:prstGeom>
        </p:spPr>
        <p:txBody>
          <a:bodyPr/>
          <a:lstStyle>
            <a:lvl1pPr>
              <a:defRPr>
                <a:solidFill>
                  <a:schemeClr val="tx1"/>
                </a:solidFill>
              </a:defRPr>
            </a:lvl1pPr>
          </a:lstStyle>
          <a:p>
            <a:endParaRPr lang="en-US" dirty="0"/>
          </a:p>
        </p:txBody>
      </p:sp>
      <p:sp>
        <p:nvSpPr>
          <p:cNvPr id="3" name="Subtitle 2"/>
          <p:cNvSpPr>
            <a:spLocks noGrp="1"/>
          </p:cNvSpPr>
          <p:nvPr>
            <p:ph type="subTitle" idx="1"/>
          </p:nvPr>
        </p:nvSpPr>
        <p:spPr>
          <a:xfrm>
            <a:off x="4420258" y="3649649"/>
            <a:ext cx="6671145" cy="2107464"/>
          </a:xfrm>
          <a:prstGeom prst="rect">
            <a:avLst/>
          </a:prstGeom>
        </p:spPr>
        <p:txBody>
          <a:bodyPr/>
          <a:lstStyle>
            <a:lvl1pPr marL="0" indent="0" algn="ctr">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443326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4387" y="2649772"/>
            <a:ext cx="2742381" cy="840851"/>
          </a:xfrm>
          <a:prstGeom prst="rect">
            <a:avLst/>
          </a:prstGeom>
        </p:spPr>
        <p:txBody>
          <a:bodyPr/>
          <a:lstStyle>
            <a:lvl1pPr algn="ctr">
              <a:defRPr>
                <a:solidFill>
                  <a:schemeClr val="tx1"/>
                </a:solidFill>
              </a:defRPr>
            </a:lvl1pPr>
          </a:lstStyle>
          <a:p>
            <a:r>
              <a:rPr lang="en-US" dirty="0"/>
              <a:t>Title</a:t>
            </a:r>
          </a:p>
        </p:txBody>
      </p:sp>
      <p:sp>
        <p:nvSpPr>
          <p:cNvPr id="5" name="Picture Placeholder 4">
            <a:extLst>
              <a:ext uri="{FF2B5EF4-FFF2-40B4-BE49-F238E27FC236}">
                <a16:creationId xmlns:a16="http://schemas.microsoft.com/office/drawing/2014/main" id="{4CFBD355-67F8-4538-BBEA-0EF30383B5E1}"/>
              </a:ext>
            </a:extLst>
          </p:cNvPr>
          <p:cNvSpPr>
            <a:spLocks noGrp="1"/>
          </p:cNvSpPr>
          <p:nvPr>
            <p:ph type="pic" sz="quarter" idx="10"/>
          </p:nvPr>
        </p:nvSpPr>
        <p:spPr>
          <a:xfrm>
            <a:off x="4619625" y="1479550"/>
            <a:ext cx="1876425" cy="1876425"/>
          </a:xfrm>
          <a:prstGeom prst="rect">
            <a:avLst/>
          </a:prstGeom>
        </p:spPr>
        <p:txBody>
          <a:bodyPr/>
          <a:lstStyle>
            <a:lvl1pPr>
              <a:defRPr>
                <a:solidFill>
                  <a:schemeClr val="tx1"/>
                </a:solidFill>
              </a:defRPr>
            </a:lvl1pPr>
          </a:lstStyle>
          <a:p>
            <a:r>
              <a:rPr lang="en-US"/>
              <a:t>Click icon to add picture</a:t>
            </a:r>
            <a:endParaRPr lang="en-US" dirty="0"/>
          </a:p>
        </p:txBody>
      </p:sp>
      <p:sp>
        <p:nvSpPr>
          <p:cNvPr id="7" name="Picture Placeholder 4">
            <a:extLst>
              <a:ext uri="{FF2B5EF4-FFF2-40B4-BE49-F238E27FC236}">
                <a16:creationId xmlns:a16="http://schemas.microsoft.com/office/drawing/2014/main" id="{358B40A9-8F4B-46BB-A3A6-55DB0DB23D51}"/>
              </a:ext>
            </a:extLst>
          </p:cNvPr>
          <p:cNvSpPr>
            <a:spLocks noGrp="1"/>
          </p:cNvSpPr>
          <p:nvPr>
            <p:ph type="pic" sz="quarter" idx="11"/>
          </p:nvPr>
        </p:nvSpPr>
        <p:spPr>
          <a:xfrm>
            <a:off x="7116169" y="1473531"/>
            <a:ext cx="1876425" cy="1876425"/>
          </a:xfrm>
          <a:prstGeom prst="rect">
            <a:avLst/>
          </a:prstGeom>
        </p:spPr>
        <p:txBody>
          <a:bodyPr/>
          <a:lstStyle>
            <a:lvl1pPr>
              <a:defRPr>
                <a:solidFill>
                  <a:schemeClr val="tx1"/>
                </a:solidFill>
              </a:defRPr>
            </a:lvl1pPr>
          </a:lstStyle>
          <a:p>
            <a:r>
              <a:rPr lang="en-US"/>
              <a:t>Click icon to add picture</a:t>
            </a:r>
            <a:endParaRPr lang="en-US" dirty="0"/>
          </a:p>
        </p:txBody>
      </p:sp>
      <p:sp>
        <p:nvSpPr>
          <p:cNvPr id="8" name="Picture Placeholder 4">
            <a:extLst>
              <a:ext uri="{FF2B5EF4-FFF2-40B4-BE49-F238E27FC236}">
                <a16:creationId xmlns:a16="http://schemas.microsoft.com/office/drawing/2014/main" id="{3FD71952-46BA-436F-AC97-A21E645C9329}"/>
              </a:ext>
            </a:extLst>
          </p:cNvPr>
          <p:cNvSpPr>
            <a:spLocks noGrp="1"/>
          </p:cNvSpPr>
          <p:nvPr>
            <p:ph type="pic" sz="quarter" idx="12"/>
          </p:nvPr>
        </p:nvSpPr>
        <p:spPr>
          <a:xfrm>
            <a:off x="9591187" y="1473530"/>
            <a:ext cx="1876425" cy="1876425"/>
          </a:xfrm>
          <a:prstGeom prst="rect">
            <a:avLst/>
          </a:prstGeom>
        </p:spPr>
        <p:txBody>
          <a:bodyPr/>
          <a:lstStyle>
            <a:lvl1pPr>
              <a:defRPr>
                <a:solidFill>
                  <a:schemeClr val="tx1"/>
                </a:solidFill>
              </a:defRPr>
            </a:lvl1pPr>
          </a:lstStyle>
          <a:p>
            <a:r>
              <a:rPr lang="en-US"/>
              <a:t>Click icon to add picture</a:t>
            </a:r>
            <a:endParaRPr lang="en-US" dirty="0"/>
          </a:p>
        </p:txBody>
      </p:sp>
      <p:sp>
        <p:nvSpPr>
          <p:cNvPr id="10" name="Title 1">
            <a:extLst>
              <a:ext uri="{FF2B5EF4-FFF2-40B4-BE49-F238E27FC236}">
                <a16:creationId xmlns:a16="http://schemas.microsoft.com/office/drawing/2014/main" id="{28D0F0E8-4468-42DC-B21E-20B6355B4676}"/>
              </a:ext>
            </a:extLst>
          </p:cNvPr>
          <p:cNvSpPr txBox="1">
            <a:spLocks/>
          </p:cNvSpPr>
          <p:nvPr userDrawn="1"/>
        </p:nvSpPr>
        <p:spPr>
          <a:xfrm>
            <a:off x="4619624" y="3714253"/>
            <a:ext cx="1876425" cy="2128962"/>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2000" dirty="0">
                <a:solidFill>
                  <a:schemeClr val="tx1"/>
                </a:solidFill>
              </a:rPr>
              <a:t>Description</a:t>
            </a:r>
          </a:p>
        </p:txBody>
      </p:sp>
      <p:sp>
        <p:nvSpPr>
          <p:cNvPr id="11" name="Title 1">
            <a:extLst>
              <a:ext uri="{FF2B5EF4-FFF2-40B4-BE49-F238E27FC236}">
                <a16:creationId xmlns:a16="http://schemas.microsoft.com/office/drawing/2014/main" id="{76C3BEFF-298C-4203-8822-E8D9F7CD289B}"/>
              </a:ext>
            </a:extLst>
          </p:cNvPr>
          <p:cNvSpPr txBox="1">
            <a:spLocks/>
          </p:cNvSpPr>
          <p:nvPr userDrawn="1"/>
        </p:nvSpPr>
        <p:spPr>
          <a:xfrm>
            <a:off x="7116168" y="3771237"/>
            <a:ext cx="1876425" cy="2128962"/>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2000" dirty="0">
                <a:solidFill>
                  <a:schemeClr val="tx1"/>
                </a:solidFill>
              </a:rPr>
              <a:t>Description</a:t>
            </a:r>
          </a:p>
        </p:txBody>
      </p:sp>
      <p:sp>
        <p:nvSpPr>
          <p:cNvPr id="12" name="Title 1">
            <a:extLst>
              <a:ext uri="{FF2B5EF4-FFF2-40B4-BE49-F238E27FC236}">
                <a16:creationId xmlns:a16="http://schemas.microsoft.com/office/drawing/2014/main" id="{317B2315-E682-445E-9C3D-799442F6C866}"/>
              </a:ext>
            </a:extLst>
          </p:cNvPr>
          <p:cNvSpPr txBox="1">
            <a:spLocks/>
          </p:cNvSpPr>
          <p:nvPr userDrawn="1"/>
        </p:nvSpPr>
        <p:spPr>
          <a:xfrm>
            <a:off x="9591186" y="3714253"/>
            <a:ext cx="1876425" cy="2128962"/>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2000" dirty="0">
                <a:solidFill>
                  <a:schemeClr val="tx1"/>
                </a:solidFill>
              </a:rPr>
              <a:t>Description</a:t>
            </a:r>
          </a:p>
        </p:txBody>
      </p:sp>
      <p:cxnSp>
        <p:nvCxnSpPr>
          <p:cNvPr id="4" name="Straight Connector 3">
            <a:extLst>
              <a:ext uri="{FF2B5EF4-FFF2-40B4-BE49-F238E27FC236}">
                <a16:creationId xmlns:a16="http://schemas.microsoft.com/office/drawing/2014/main" id="{5EDE97E4-5EB4-4FE1-B265-4FA525A29AB1}"/>
              </a:ext>
            </a:extLst>
          </p:cNvPr>
          <p:cNvCxnSpPr/>
          <p:nvPr userDrawn="1"/>
        </p:nvCxnSpPr>
        <p:spPr>
          <a:xfrm>
            <a:off x="1208597" y="4202926"/>
            <a:ext cx="173736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3478EE6-F8E9-4A3C-B89D-D60363C81B9E}"/>
              </a:ext>
            </a:extLst>
          </p:cNvPr>
          <p:cNvCxnSpPr/>
          <p:nvPr userDrawn="1"/>
        </p:nvCxnSpPr>
        <p:spPr>
          <a:xfrm>
            <a:off x="4684642" y="3607904"/>
            <a:ext cx="173736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1E1AC4E-AB0F-4839-93BC-1706C7180286}"/>
              </a:ext>
            </a:extLst>
          </p:cNvPr>
          <p:cNvCxnSpPr/>
          <p:nvPr userDrawn="1"/>
        </p:nvCxnSpPr>
        <p:spPr>
          <a:xfrm>
            <a:off x="7174725" y="3607904"/>
            <a:ext cx="173736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8948B1C-7854-4AB0-9D21-FCD19181ECF6}"/>
              </a:ext>
            </a:extLst>
          </p:cNvPr>
          <p:cNvCxnSpPr/>
          <p:nvPr userDrawn="1"/>
        </p:nvCxnSpPr>
        <p:spPr>
          <a:xfrm>
            <a:off x="9655533" y="3607904"/>
            <a:ext cx="173736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329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4CFBD355-67F8-4538-BBEA-0EF30383B5E1}"/>
              </a:ext>
            </a:extLst>
          </p:cNvPr>
          <p:cNvSpPr>
            <a:spLocks noGrp="1"/>
          </p:cNvSpPr>
          <p:nvPr>
            <p:ph type="pic" sz="quarter" idx="10"/>
          </p:nvPr>
        </p:nvSpPr>
        <p:spPr>
          <a:xfrm>
            <a:off x="0" y="0"/>
            <a:ext cx="4253948" cy="6973294"/>
          </a:xfrm>
          <a:prstGeom prst="rect">
            <a:avLst/>
          </a:prstGeom>
        </p:spPr>
        <p:txBody>
          <a:bodyPr/>
          <a:lstStyle>
            <a:lvl1pPr>
              <a:defRPr>
                <a:solidFill>
                  <a:schemeClr val="tx1"/>
                </a:solidFill>
              </a:defRPr>
            </a:lvl1pPr>
          </a:lstStyle>
          <a:p>
            <a:r>
              <a:rPr lang="en-US"/>
              <a:t>Click icon to add picture</a:t>
            </a:r>
            <a:endParaRPr lang="en-US" dirty="0"/>
          </a:p>
        </p:txBody>
      </p:sp>
      <p:sp>
        <p:nvSpPr>
          <p:cNvPr id="2" name="Title 1"/>
          <p:cNvSpPr>
            <a:spLocks noGrp="1"/>
          </p:cNvSpPr>
          <p:nvPr>
            <p:ph type="title" hasCustomPrompt="1"/>
          </p:nvPr>
        </p:nvSpPr>
        <p:spPr>
          <a:xfrm>
            <a:off x="724387" y="2649772"/>
            <a:ext cx="2742381" cy="840851"/>
          </a:xfrm>
          <a:prstGeom prst="rect">
            <a:avLst/>
          </a:prstGeom>
        </p:spPr>
        <p:txBody>
          <a:bodyPr/>
          <a:lstStyle>
            <a:lvl1pPr algn="ctr">
              <a:defRPr>
                <a:solidFill>
                  <a:schemeClr val="tx1"/>
                </a:solidFill>
              </a:defRPr>
            </a:lvl1pPr>
          </a:lstStyle>
          <a:p>
            <a:r>
              <a:rPr lang="en-US" dirty="0"/>
              <a:t>Title</a:t>
            </a:r>
          </a:p>
        </p:txBody>
      </p:sp>
      <p:sp>
        <p:nvSpPr>
          <p:cNvPr id="10" name="Title 1">
            <a:extLst>
              <a:ext uri="{FF2B5EF4-FFF2-40B4-BE49-F238E27FC236}">
                <a16:creationId xmlns:a16="http://schemas.microsoft.com/office/drawing/2014/main" id="{28D0F0E8-4468-42DC-B21E-20B6355B4676}"/>
              </a:ext>
            </a:extLst>
          </p:cNvPr>
          <p:cNvSpPr txBox="1">
            <a:spLocks/>
          </p:cNvSpPr>
          <p:nvPr userDrawn="1"/>
        </p:nvSpPr>
        <p:spPr>
          <a:xfrm>
            <a:off x="4619624" y="1256308"/>
            <a:ext cx="7219868" cy="4586907"/>
          </a:xfrm>
          <a:prstGeom prst="rect">
            <a:avLst/>
          </a:prstGeom>
        </p:spPr>
        <p:txBody>
          <a:bodyPr/>
          <a:lst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a:lstStyle>
          <a:p>
            <a:pPr algn="l"/>
            <a:r>
              <a:rPr lang="en-US" sz="2000" dirty="0">
                <a:solidFill>
                  <a:schemeClr val="tx1"/>
                </a:solidFill>
              </a:rPr>
              <a:t>Description</a:t>
            </a:r>
          </a:p>
        </p:txBody>
      </p:sp>
      <p:cxnSp>
        <p:nvCxnSpPr>
          <p:cNvPr id="4" name="Straight Connector 3">
            <a:extLst>
              <a:ext uri="{FF2B5EF4-FFF2-40B4-BE49-F238E27FC236}">
                <a16:creationId xmlns:a16="http://schemas.microsoft.com/office/drawing/2014/main" id="{5EDE97E4-5EB4-4FE1-B265-4FA525A29AB1}"/>
              </a:ext>
            </a:extLst>
          </p:cNvPr>
          <p:cNvCxnSpPr/>
          <p:nvPr userDrawn="1"/>
        </p:nvCxnSpPr>
        <p:spPr>
          <a:xfrm>
            <a:off x="1208597" y="4202926"/>
            <a:ext cx="173736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3478EE6-F8E9-4A3C-B89D-D60363C81B9E}"/>
              </a:ext>
            </a:extLst>
          </p:cNvPr>
          <p:cNvCxnSpPr>
            <a:cxnSpLocks/>
          </p:cNvCxnSpPr>
          <p:nvPr userDrawn="1"/>
        </p:nvCxnSpPr>
        <p:spPr>
          <a:xfrm>
            <a:off x="4692593" y="6351104"/>
            <a:ext cx="7146899"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385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0582BDA-749C-45D1-94C3-00AD97A859E5}"/>
              </a:ext>
            </a:extLst>
          </p:cNvPr>
          <p:cNvSpPr/>
          <p:nvPr userDrawn="1"/>
        </p:nvSpPr>
        <p:spPr>
          <a:xfrm>
            <a:off x="0" y="0"/>
            <a:ext cx="5120640" cy="6858000"/>
          </a:xfrm>
          <a:prstGeom prst="rect">
            <a:avLst/>
          </a:prstGeom>
          <a:solidFill>
            <a:schemeClr val="tx2"/>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4A557D0-3645-4BA8-88BB-25876C3FDEA7}"/>
              </a:ext>
            </a:extLst>
          </p:cNvPr>
          <p:cNvSpPr/>
          <p:nvPr userDrawn="1"/>
        </p:nvSpPr>
        <p:spPr>
          <a:xfrm>
            <a:off x="5120640" y="0"/>
            <a:ext cx="7071360" cy="691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773928" y="2069498"/>
            <a:ext cx="2560320" cy="814471"/>
          </a:xfrm>
          <a:prstGeom prst="rect">
            <a:avLst/>
          </a:prstGeom>
        </p:spPr>
        <p:txBody>
          <a:bodyPr anchor="b"/>
          <a:lstStyle>
            <a:lvl1pPr algn="ctr">
              <a:defRPr sz="4400" b="0">
                <a:solidFill>
                  <a:schemeClr val="bg1"/>
                </a:solidFill>
                <a:latin typeface="+mj-lt"/>
              </a:defRPr>
            </a:lvl1pPr>
          </a:lstStyle>
          <a:p>
            <a:r>
              <a:rPr lang="en-US" dirty="0"/>
              <a:t>Title</a:t>
            </a:r>
          </a:p>
        </p:txBody>
      </p:sp>
      <p:sp>
        <p:nvSpPr>
          <p:cNvPr id="5" name="Rectangle 4">
            <a:extLst>
              <a:ext uri="{FF2B5EF4-FFF2-40B4-BE49-F238E27FC236}">
                <a16:creationId xmlns:a16="http://schemas.microsoft.com/office/drawing/2014/main" id="{953FA116-F8F9-405C-B4D3-513BF7D181E4}"/>
              </a:ext>
            </a:extLst>
          </p:cNvPr>
          <p:cNvSpPr/>
          <p:nvPr userDrawn="1"/>
        </p:nvSpPr>
        <p:spPr>
          <a:xfrm>
            <a:off x="4093595" y="762000"/>
            <a:ext cx="7324477" cy="527502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420260" y="3180522"/>
            <a:ext cx="6671145" cy="2107464"/>
          </a:xfrm>
          <a:prstGeom prst="rect">
            <a:avLst/>
          </a:prstGeom>
        </p:spPr>
        <p:txBody>
          <a:bodyPr/>
          <a:lstStyle>
            <a:lvl1pPr marL="0" indent="0" algn="ctr">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250184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0582BDA-749C-45D1-94C3-00AD97A859E5}"/>
              </a:ext>
            </a:extLst>
          </p:cNvPr>
          <p:cNvSpPr/>
          <p:nvPr userDrawn="1"/>
        </p:nvSpPr>
        <p:spPr>
          <a:xfrm>
            <a:off x="6504167" y="2341660"/>
            <a:ext cx="5120640" cy="3526403"/>
          </a:xfrm>
          <a:prstGeom prst="rect">
            <a:avLst/>
          </a:prstGeom>
          <a:solidFill>
            <a:schemeClr val="tx2"/>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3241149" y="1119189"/>
            <a:ext cx="5709702" cy="814471"/>
          </a:xfrm>
          <a:prstGeom prst="rect">
            <a:avLst/>
          </a:prstGeom>
        </p:spPr>
        <p:txBody>
          <a:bodyPr anchor="b"/>
          <a:lstStyle>
            <a:lvl1pPr algn="ctr">
              <a:defRPr sz="4400" b="0">
                <a:solidFill>
                  <a:schemeClr val="tx1"/>
                </a:solidFill>
                <a:latin typeface="+mj-lt"/>
              </a:defRPr>
            </a:lvl1pPr>
          </a:lstStyle>
          <a:p>
            <a:r>
              <a:rPr lang="en-US" dirty="0"/>
              <a:t>Title</a:t>
            </a:r>
          </a:p>
        </p:txBody>
      </p:sp>
      <p:sp>
        <p:nvSpPr>
          <p:cNvPr id="3" name="Subtitle 2"/>
          <p:cNvSpPr>
            <a:spLocks noGrp="1"/>
          </p:cNvSpPr>
          <p:nvPr>
            <p:ph type="subTitle" idx="1"/>
          </p:nvPr>
        </p:nvSpPr>
        <p:spPr>
          <a:xfrm>
            <a:off x="6981577" y="2981740"/>
            <a:ext cx="4165819" cy="2107464"/>
          </a:xfrm>
          <a:prstGeom prst="rect">
            <a:avLst/>
          </a:prstGeom>
        </p:spPr>
        <p:txBody>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Picture Placeholder 7">
            <a:extLst>
              <a:ext uri="{FF2B5EF4-FFF2-40B4-BE49-F238E27FC236}">
                <a16:creationId xmlns:a16="http://schemas.microsoft.com/office/drawing/2014/main" id="{E920C1AA-6B34-41AB-B6A3-51BED8AAEED1}"/>
              </a:ext>
            </a:extLst>
          </p:cNvPr>
          <p:cNvSpPr>
            <a:spLocks noGrp="1"/>
          </p:cNvSpPr>
          <p:nvPr>
            <p:ph type="pic" sz="quarter" idx="10"/>
          </p:nvPr>
        </p:nvSpPr>
        <p:spPr>
          <a:xfrm>
            <a:off x="684213" y="2341150"/>
            <a:ext cx="5819775" cy="3527425"/>
          </a:xfrm>
          <a:prstGeom prst="rect">
            <a:avLst/>
          </a:prstGeom>
        </p:spPr>
        <p:txBody>
          <a:bodyPr/>
          <a:lstStyle/>
          <a:p>
            <a:r>
              <a:rPr lang="en-US"/>
              <a:t>Click icon to add picture</a:t>
            </a:r>
          </a:p>
        </p:txBody>
      </p:sp>
    </p:spTree>
    <p:extLst>
      <p:ext uri="{BB962C8B-B14F-4D97-AF65-F5344CB8AC3E}">
        <p14:creationId xmlns:p14="http://schemas.microsoft.com/office/powerpoint/2010/main" val="1298542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920C1AA-6B34-41AB-B6A3-51BED8AAEED1}"/>
              </a:ext>
            </a:extLst>
          </p:cNvPr>
          <p:cNvSpPr>
            <a:spLocks noGrp="1"/>
          </p:cNvSpPr>
          <p:nvPr>
            <p:ph type="pic" sz="quarter" idx="10"/>
          </p:nvPr>
        </p:nvSpPr>
        <p:spPr>
          <a:xfrm>
            <a:off x="0" y="7958"/>
            <a:ext cx="12192000" cy="6850042"/>
          </a:xfrm>
          <a:prstGeom prst="rect">
            <a:avLst/>
          </a:prstGeom>
        </p:spPr>
        <p:txBody>
          <a:bodyPr/>
          <a:lstStyle/>
          <a:p>
            <a:r>
              <a:rPr lang="en-US"/>
              <a:t>Click icon to add picture</a:t>
            </a:r>
          </a:p>
        </p:txBody>
      </p:sp>
      <p:sp>
        <p:nvSpPr>
          <p:cNvPr id="2" name="Title 1"/>
          <p:cNvSpPr>
            <a:spLocks noGrp="1"/>
          </p:cNvSpPr>
          <p:nvPr>
            <p:ph type="ctrTitle" hasCustomPrompt="1"/>
          </p:nvPr>
        </p:nvSpPr>
        <p:spPr>
          <a:xfrm>
            <a:off x="3241148" y="2844627"/>
            <a:ext cx="5709702" cy="814471"/>
          </a:xfrm>
          <a:prstGeom prst="rect">
            <a:avLst/>
          </a:prstGeom>
        </p:spPr>
        <p:txBody>
          <a:bodyPr anchor="b"/>
          <a:lstStyle>
            <a:lvl1pPr algn="ctr">
              <a:defRPr sz="4400" b="0">
                <a:solidFill>
                  <a:schemeClr val="tx1"/>
                </a:solidFill>
                <a:latin typeface="+mj-lt"/>
              </a:defRPr>
            </a:lvl1pPr>
          </a:lstStyle>
          <a:p>
            <a:r>
              <a:rPr lang="en-US" dirty="0"/>
              <a:t>Title</a:t>
            </a:r>
          </a:p>
        </p:txBody>
      </p:sp>
      <p:sp>
        <p:nvSpPr>
          <p:cNvPr id="3" name="Subtitle 2"/>
          <p:cNvSpPr>
            <a:spLocks noGrp="1"/>
          </p:cNvSpPr>
          <p:nvPr>
            <p:ph type="subTitle" idx="1"/>
          </p:nvPr>
        </p:nvSpPr>
        <p:spPr>
          <a:xfrm>
            <a:off x="4013090" y="3866454"/>
            <a:ext cx="4165819" cy="2107464"/>
          </a:xfrm>
          <a:prstGeom prst="rect">
            <a:avLst/>
          </a:prstGeom>
        </p:spPr>
        <p:txBody>
          <a:bodyPr/>
          <a:lstStyle>
            <a:lvl1pPr marL="0" indent="0" algn="ctr">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03886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84744" y="1854201"/>
            <a:ext cx="10092856" cy="1655762"/>
          </a:xfrm>
        </p:spPr>
        <p:txBody>
          <a:bodyPr anchor="t"/>
          <a:lstStyle>
            <a:lvl1pPr algn="ctr">
              <a:defRPr sz="6000" b="0">
                <a:solidFill>
                  <a:schemeClr val="tx2"/>
                </a:solidFill>
                <a:latin typeface="+mj-lt"/>
              </a:defRPr>
            </a:lvl1pPr>
          </a:lstStyle>
          <a:p>
            <a:r>
              <a:rPr lang="en-US" dirty="0"/>
              <a:t>Click to edit Master title style</a:t>
            </a:r>
          </a:p>
        </p:txBody>
      </p:sp>
      <p:sp>
        <p:nvSpPr>
          <p:cNvPr id="3" name="Subtitle 2"/>
          <p:cNvSpPr>
            <a:spLocks noGrp="1"/>
          </p:cNvSpPr>
          <p:nvPr>
            <p:ph type="subTitle" idx="1"/>
          </p:nvPr>
        </p:nvSpPr>
        <p:spPr>
          <a:xfrm>
            <a:off x="1659172" y="3625892"/>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004105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accent1"/>
                </a:solidFill>
              </a:defRPr>
            </a:lvl1pPr>
            <a:lvl2pPr>
              <a:defRPr>
                <a:solidFill>
                  <a:schemeClr val="tx1"/>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3745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69134"/>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0012" y="992187"/>
            <a:ext cx="6172200" cy="53896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57025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233160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3.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218582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0" r:id="rId3"/>
    <p:sldLayoutId id="2147483678" r:id="rId4"/>
    <p:sldLayoutId id="2147483681" r:id="rId5"/>
    <p:sldLayoutId id="2147483682" r:id="rId6"/>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1835" y="1272209"/>
            <a:ext cx="9911964" cy="77922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41835" y="2162755"/>
            <a:ext cx="9911965" cy="40142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a:extLst>
              <a:ext uri="{FF2B5EF4-FFF2-40B4-BE49-F238E27FC236}">
                <a16:creationId xmlns:a16="http://schemas.microsoft.com/office/drawing/2014/main" id="{94670231-981E-4C89-BCCC-2BD2D51B06F1}"/>
              </a:ext>
            </a:extLst>
          </p:cNvPr>
          <p:cNvSpPr/>
          <p:nvPr userDrawn="1"/>
        </p:nvSpPr>
        <p:spPr>
          <a:xfrm>
            <a:off x="2" y="1144988"/>
            <a:ext cx="357807" cy="57130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a:extLst>
              <a:ext uri="{FF2B5EF4-FFF2-40B4-BE49-F238E27FC236}">
                <a16:creationId xmlns:a16="http://schemas.microsoft.com/office/drawing/2014/main" id="{B7C0361A-DD6F-42D2-9C21-1FDC99EC04F1}"/>
              </a:ext>
            </a:extLst>
          </p:cNvPr>
          <p:cNvSpPr/>
          <p:nvPr userDrawn="1"/>
        </p:nvSpPr>
        <p:spPr>
          <a:xfrm rot="16200000">
            <a:off x="6949440" y="-4924509"/>
            <a:ext cx="318053" cy="101670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5" name="Picture 4" descr="Logo, company name&#10;&#10;Description automatically generated">
            <a:extLst>
              <a:ext uri="{FF2B5EF4-FFF2-40B4-BE49-F238E27FC236}">
                <a16:creationId xmlns:a16="http://schemas.microsoft.com/office/drawing/2014/main" id="{A9942BF0-B799-41B2-A22E-1BF5AC862071}"/>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96133" y="-100716"/>
            <a:ext cx="1632668" cy="1261607"/>
          </a:xfrm>
          <a:prstGeom prst="rect">
            <a:avLst/>
          </a:prstGeom>
        </p:spPr>
      </p:pic>
    </p:spTree>
    <p:extLst>
      <p:ext uri="{BB962C8B-B14F-4D97-AF65-F5344CB8AC3E}">
        <p14:creationId xmlns:p14="http://schemas.microsoft.com/office/powerpoint/2010/main" val="898165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8" r:id="rId3"/>
    <p:sldLayoutId id="2147483669"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C0361A-DD6F-42D2-9C21-1FDC99EC04F1}"/>
              </a:ext>
            </a:extLst>
          </p:cNvPr>
          <p:cNvSpPr/>
          <p:nvPr userDrawn="1"/>
        </p:nvSpPr>
        <p:spPr>
          <a:xfrm rot="16200000">
            <a:off x="2667000" y="-2673336"/>
            <a:ext cx="6858003" cy="121920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49754653"/>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9" r:id="rId4"/>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huduser.gov/portal/datasets/il/il2025/select_Geography.odn"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www.sam.gov/"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24/subtitle-B/chapter-V/subchapter-C/part-570/subpart-C/section-570.207" TargetMode="External"/><Relationship Id="rId2" Type="http://schemas.openxmlformats.org/officeDocument/2006/relationships/hyperlink" Target="https://www.ecfr.gov/current/title-24/subtitle-B/chapter-V/subchapter-C/part-570/subpart-C/section-570.201"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www.cityofgilroy.org/DocumentCenter/View/16485/Draft-2025-2030-Consolidated-Plan?bidId="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www.cityofgilroy.org/DocumentCenter/View/16485/Draft-2025-2030-Consolidated-Plan?bidId="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hyperlink" Target="https://www.huduser.gov/portal/datasets/il/il2025/select_Geography.odn" TargetMode="External"/><Relationship Id="rId2" Type="http://schemas.microsoft.com/office/2018/10/relationships/comments" Target="../comments/modernComment_10B_6AACAA87.xm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hyperlink" Target="https://www.cityofgilroy.org/cdbg"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hyperlink" Target="mailto:housing@cityofgilroy.org" TargetMode="Externa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http://www.cityofgilroy.org/cdbg" TargetMode="External"/><Relationship Id="rId2" Type="http://schemas.openxmlformats.org/officeDocument/2006/relationships/hyperlink" Target="mailto:housing@cityofgilroy.org" TargetMode="Externa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hyperlink" Target="http://www.cityofgilroy.org/cdbg"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mailto:housing@cityofgilroy.org" TargetMode="Externa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hyperlink" Target="mailto:housing@cityofgilroy.org" TargetMode="External"/><Relationship Id="rId2" Type="http://schemas.openxmlformats.org/officeDocument/2006/relationships/hyperlink" Target="http://www.cityofgilroy.org/cdbg" TargetMode="Externa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hyperlink" Target="http://www.cityofgilroy.org/cdbg" TargetMode="External"/><Relationship Id="rId2" Type="http://schemas.openxmlformats.org/officeDocument/2006/relationships/hyperlink" Target="mailto:housing@cityofgilroy.org" TargetMode="Externa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3C49D-5CE9-4B22-8BE5-716D8D2B0038}"/>
              </a:ext>
            </a:extLst>
          </p:cNvPr>
          <p:cNvSpPr>
            <a:spLocks noGrp="1"/>
          </p:cNvSpPr>
          <p:nvPr>
            <p:ph type="ctrTitle"/>
          </p:nvPr>
        </p:nvSpPr>
        <p:spPr>
          <a:xfrm>
            <a:off x="1184744" y="826168"/>
            <a:ext cx="10092856" cy="2975811"/>
          </a:xfrm>
        </p:spPr>
        <p:txBody>
          <a:bodyPr>
            <a:normAutofit fontScale="90000"/>
          </a:bodyPr>
          <a:lstStyle/>
          <a:p>
            <a:r>
              <a:rPr lang="en-US" sz="3100" dirty="0">
                <a:solidFill>
                  <a:schemeClr val="tx1"/>
                </a:solidFill>
                <a:latin typeface="Calibri" panose="020F0502020204030204" pitchFamily="34" charset="0"/>
                <a:ea typeface="Calibri" panose="020F0502020204030204" pitchFamily="34" charset="0"/>
                <a:cs typeface="Calibri" panose="020F0502020204030204" pitchFamily="34" charset="0"/>
              </a:rPr>
              <a:t>Virtual Public Hearing</a:t>
            </a: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t>Results of Consolidated Annual Performance </a:t>
            </a: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t>and Evaluation Report (CAPER) for Program Year (PY) 2024-2025 </a:t>
            </a: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t>And</a:t>
            </a: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t>Notice of Funding Availability (NOFA) for PY 2026-2027</a:t>
            </a: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t>Community Development Block Grant (CDBG) Program</a:t>
            </a: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7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700" dirty="0">
              <a:highlight>
                <a:srgbClr val="FFFF00"/>
              </a:highlight>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28BEF538-6C8C-4F4F-8FA1-D8E684A0A971}"/>
              </a:ext>
            </a:extLst>
          </p:cNvPr>
          <p:cNvSpPr>
            <a:spLocks noGrp="1"/>
          </p:cNvSpPr>
          <p:nvPr>
            <p:ph type="subTitle" idx="1"/>
          </p:nvPr>
        </p:nvSpPr>
        <p:spPr>
          <a:xfrm>
            <a:off x="1659172" y="5293895"/>
            <a:ext cx="9144000" cy="882316"/>
          </a:xfrm>
        </p:spPr>
        <p:txBody>
          <a:bodyPr>
            <a:normAutofit fontScale="92500" lnSpcReduction="10000"/>
          </a:bodyPr>
          <a:lstStyle/>
          <a:p>
            <a:r>
              <a:rPr lang="en-US" sz="2600" dirty="0">
                <a:solidFill>
                  <a:schemeClr val="tx1"/>
                </a:solidFill>
                <a:latin typeface="Calibri" panose="020F0502020204030204" pitchFamily="34" charset="0"/>
                <a:ea typeface="Calibri" panose="020F0502020204030204" pitchFamily="34" charset="0"/>
                <a:cs typeface="Calibri" panose="020F0502020204030204" pitchFamily="34" charset="0"/>
              </a:rPr>
              <a:t>Housing and Community Services (HCS) Division</a:t>
            </a:r>
          </a:p>
          <a:p>
            <a:r>
              <a:rPr lang="en-US" sz="3000" dirty="0">
                <a:solidFill>
                  <a:schemeClr val="tx1"/>
                </a:solidFill>
                <a:latin typeface="Calibri" panose="020F0502020204030204" pitchFamily="34" charset="0"/>
                <a:ea typeface="Calibri" panose="020F0502020204030204" pitchFamily="34" charset="0"/>
                <a:cs typeface="Calibri" panose="020F0502020204030204" pitchFamily="34" charset="0"/>
              </a:rPr>
              <a:t>February 17, 2026, at 6:00 PM</a:t>
            </a:r>
          </a:p>
          <a:p>
            <a:endParaRPr lang="en-US" dirty="0"/>
          </a:p>
        </p:txBody>
      </p:sp>
      <p:pic>
        <p:nvPicPr>
          <p:cNvPr id="5" name="Picture 2" descr="A close-up of a logo&#10;&#10;Description automatically generated with low confidence">
            <a:extLst>
              <a:ext uri="{FF2B5EF4-FFF2-40B4-BE49-F238E27FC236}">
                <a16:creationId xmlns:a16="http://schemas.microsoft.com/office/drawing/2014/main" id="{DB3D49E5-8C77-426C-6BCA-47CF957CE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0864" y="4067425"/>
            <a:ext cx="2819400" cy="113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3206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05A9-6F91-559B-C211-AF94B091C285}"/>
              </a:ext>
            </a:extLst>
          </p:cNvPr>
          <p:cNvSpPr>
            <a:spLocks noGrp="1"/>
          </p:cNvSpPr>
          <p:nvPr>
            <p:ph type="ctrTitle"/>
          </p:nvPr>
        </p:nvSpPr>
        <p:spPr>
          <a:xfrm>
            <a:off x="1184744" y="782321"/>
            <a:ext cx="10092856" cy="2204720"/>
          </a:xfrm>
        </p:spPr>
        <p:txBody>
          <a:bodyPr>
            <a:normAutofit fontScale="90000"/>
          </a:bodyPr>
          <a:lstStyle/>
          <a:p>
            <a:pPr algn="l"/>
            <a: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t>2025 Santa Clara County Income Limits    </a:t>
            </a:r>
            <a:b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t>Effective April 1, 2025 </a:t>
            </a:r>
            <a:b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2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t>(updated annually in April or May)</a:t>
            </a:r>
            <a:br>
              <a:rPr kumimoji="0" lang="en-US" sz="4000" b="0" i="0" u="none" strike="noStrike" kern="1200" cap="none" spc="0" normalizeH="0" baseline="0" noProof="0" dirty="0">
                <a:ln>
                  <a:noFill/>
                </a:ln>
                <a:solidFill>
                  <a:srgbClr val="262626"/>
                </a:solidFill>
                <a:effectLst/>
                <a:highlight>
                  <a:srgbClr val="FFFF00"/>
                </a:highlight>
                <a:uLnTx/>
                <a:uFillTx/>
                <a:latin typeface="Arial"/>
                <a:ea typeface="+mj-ea"/>
                <a:cs typeface="+mj-cs"/>
              </a:rPr>
            </a:br>
            <a:br>
              <a:rPr kumimoji="0" lang="en-US" sz="2400" b="0" i="0" u="none" strike="noStrike" kern="1200" cap="none" spc="0" normalizeH="0" baseline="0" noProof="0" dirty="0">
                <a:ln>
                  <a:noFill/>
                </a:ln>
                <a:solidFill>
                  <a:srgbClr val="262626"/>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br>
            <a:r>
              <a:rPr kumimoji="0" lang="en-US" sz="2400" b="0" i="0" u="none" strike="noStrike" kern="1200" cap="none" spc="0" normalizeH="0" baseline="0" noProof="0" dirty="0">
                <a:ln>
                  <a:noFill/>
                </a:ln>
                <a:solidFill>
                  <a:srgbClr val="1B1D5A">
                    <a:lumMod val="75000"/>
                  </a:srgbClr>
                </a:solidFill>
                <a:effectLst/>
                <a:uLnTx/>
                <a:uFillTx/>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https://www.huduser.gov/portal/datasets/il/il2025/select_Geography.odn</a:t>
            </a:r>
            <a:r>
              <a:rPr kumimoji="0" lang="en-US" sz="2400" b="0" i="0" u="none" strike="noStrike" kern="1200" cap="none" spc="0" normalizeH="0" baseline="0" noProof="0" dirty="0">
                <a:ln>
                  <a:noFill/>
                </a:ln>
                <a:solidFill>
                  <a:srgbClr val="1B1D5A">
                    <a:lumMod val="75000"/>
                  </a:srgbClr>
                </a:solidFill>
                <a:effectLst/>
                <a:uLnTx/>
                <a:uFillTx/>
                <a:latin typeface="Calibri" panose="020F0502020204030204" pitchFamily="34" charset="0"/>
                <a:ea typeface="Calibri" panose="020F0502020204030204" pitchFamily="34" charset="0"/>
                <a:cs typeface="Calibri" panose="020F0502020204030204" pitchFamily="34" charset="0"/>
              </a:rPr>
              <a:t> </a:t>
            </a:r>
            <a:endParaRPr lang="en-US" dirty="0"/>
          </a:p>
        </p:txBody>
      </p:sp>
      <p:pic>
        <p:nvPicPr>
          <p:cNvPr id="7" name="Picture 6">
            <a:extLst>
              <a:ext uri="{FF2B5EF4-FFF2-40B4-BE49-F238E27FC236}">
                <a16:creationId xmlns:a16="http://schemas.microsoft.com/office/drawing/2014/main" id="{65E65776-865A-9CEC-97DA-C12F87ABA03A}"/>
              </a:ext>
            </a:extLst>
          </p:cNvPr>
          <p:cNvPicPr>
            <a:picLocks noChangeAspect="1"/>
          </p:cNvPicPr>
          <p:nvPr/>
        </p:nvPicPr>
        <p:blipFill>
          <a:blip r:embed="rId3"/>
          <a:stretch>
            <a:fillRect/>
          </a:stretch>
        </p:blipFill>
        <p:spPr>
          <a:xfrm>
            <a:off x="576649" y="2987040"/>
            <a:ext cx="11409405" cy="3627944"/>
          </a:xfrm>
          <a:prstGeom prst="rect">
            <a:avLst/>
          </a:prstGeom>
        </p:spPr>
      </p:pic>
      <p:sp>
        <p:nvSpPr>
          <p:cNvPr id="3" name="Subtitle 2">
            <a:extLst>
              <a:ext uri="{FF2B5EF4-FFF2-40B4-BE49-F238E27FC236}">
                <a16:creationId xmlns:a16="http://schemas.microsoft.com/office/drawing/2014/main" id="{2800B178-B985-B2FB-AD37-E98E2725F332}"/>
              </a:ext>
            </a:extLst>
          </p:cNvPr>
          <p:cNvSpPr>
            <a:spLocks noGrp="1"/>
          </p:cNvSpPr>
          <p:nvPr>
            <p:ph type="subTitle" idx="1"/>
          </p:nvPr>
        </p:nvSpPr>
        <p:spPr>
          <a:xfrm>
            <a:off x="1659172" y="2878282"/>
            <a:ext cx="9144000" cy="2403372"/>
          </a:xfrm>
        </p:spPr>
        <p:txBody>
          <a:bodyPr/>
          <a:lstStyle/>
          <a:p>
            <a:endParaRPr lang="en-US" dirty="0"/>
          </a:p>
          <a:p>
            <a:endParaRPr lang="en-US" dirty="0"/>
          </a:p>
        </p:txBody>
      </p:sp>
    </p:spTree>
    <p:extLst>
      <p:ext uri="{BB962C8B-B14F-4D97-AF65-F5344CB8AC3E}">
        <p14:creationId xmlns:p14="http://schemas.microsoft.com/office/powerpoint/2010/main" val="570261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FB67F-743E-E95E-3A62-1F71B0217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71A114-AF5A-A16F-6F03-D68E0D0D9E52}"/>
              </a:ext>
            </a:extLst>
          </p:cNvPr>
          <p:cNvSpPr>
            <a:spLocks noGrp="1"/>
          </p:cNvSpPr>
          <p:nvPr>
            <p:ph type="ctrTitle"/>
          </p:nvPr>
        </p:nvSpPr>
        <p:spPr>
          <a:xfrm>
            <a:off x="1659172" y="529389"/>
            <a:ext cx="9618428" cy="457200"/>
          </a:xfrm>
        </p:spPr>
        <p:txBody>
          <a:bodyPr>
            <a:normAutofit fontScale="90000"/>
          </a:bodyPr>
          <a:lstStyle/>
          <a:p>
            <a:pPr algn="l"/>
            <a:r>
              <a:rPr lang="en-US" altLang="en-US" sz="4400" b="1" dirty="0">
                <a:solidFill>
                  <a:schemeClr val="tx1"/>
                </a:solidFill>
                <a:latin typeface="Calibri" panose="020F0502020204030204" pitchFamily="34" charset="0"/>
                <a:ea typeface="Calibri" panose="020F0502020204030204" pitchFamily="34" charset="0"/>
                <a:cs typeface="Calibri" panose="020F0502020204030204" pitchFamily="34" charset="0"/>
              </a:rPr>
              <a:t>Application Requirements</a:t>
            </a:r>
            <a:endParaRPr lang="en-US" sz="4400"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0F907D6F-48F9-9611-FBDB-6D57718EC026}"/>
              </a:ext>
            </a:extLst>
          </p:cNvPr>
          <p:cNvSpPr>
            <a:spLocks noGrp="1"/>
          </p:cNvSpPr>
          <p:nvPr>
            <p:ph type="subTitle" idx="1"/>
          </p:nvPr>
        </p:nvSpPr>
        <p:spPr>
          <a:xfrm>
            <a:off x="1659172" y="1532021"/>
            <a:ext cx="9144000" cy="5550568"/>
          </a:xfrm>
        </p:spPr>
        <p:txBody>
          <a:bodyPr>
            <a:noAutofit/>
          </a:bodyPr>
          <a:lstStyle/>
          <a:p>
            <a:pPr algn="l">
              <a:lnSpc>
                <a:spcPct val="100000"/>
              </a:lnSpc>
              <a:spcBef>
                <a:spcPct val="20000"/>
              </a:spcBef>
              <a:buSzPct val="97000"/>
              <a:defRPr/>
            </a:pPr>
            <a:endPar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Be a nonprofit with 501(c)(3) status </a:t>
            </a:r>
            <a:r>
              <a:rPr kumimoji="0" lang="en-US" b="0" i="0" u="non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or local </a:t>
            </a:r>
            <a:r>
              <a:rPr kumimoji="0" lang="en-US" b="0" i="0" u="none" kern="1200" cap="none" spc="0" normalizeH="0" noProof="0" dirty="0">
                <a:ln>
                  <a:noFill/>
                </a:ln>
                <a:solidFill>
                  <a:prstClr val="black"/>
                </a:solidFill>
                <a:effectLst/>
                <a:uLnTx/>
                <a:uFillTx/>
                <a:latin typeface="Calibri" panose="020F0502020204030204" pitchFamily="34" charset="0"/>
                <a:ea typeface="+mn-ea"/>
                <a:cs typeface="Calibri" panose="020F0502020204030204" pitchFamily="34" charset="0"/>
              </a:rPr>
              <a:t>a</a:t>
            </a:r>
            <a:r>
              <a:rPr kumimoji="0" lang="en-US" b="0" i="0" u="non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government agency</a:t>
            </a:r>
            <a:endParaRPr kumimoji="0" lang="en-US" b="0" i="0" u="none" kern="1200" cap="none" spc="0" normalizeH="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Have a Unique Entity Identifier(UEI) </a:t>
            </a:r>
            <a:r>
              <a:rPr lang="en-US" dirty="0">
                <a:solidFill>
                  <a:prstClr val="black"/>
                </a:solidFill>
                <a:latin typeface="Calibri" panose="020F0502020204030204" pitchFamily="34" charset="0"/>
                <a:cs typeface="Calibri" panose="020F0502020204030204" pitchFamily="34" charset="0"/>
              </a:rPr>
              <a:t>n</a:t>
            </a: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umber to register at </a:t>
            </a: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2"/>
              </a:rPr>
              <a:t>sam.gov</a:t>
            </a: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(Registration processing can take 7-10 business days) </a:t>
            </a:r>
          </a:p>
          <a:p>
            <a:pPr marR="0" lvl="0" algn="l" defTabSz="914400" rtl="0" eaLnBrk="1" fontAlgn="auto" latinLnBrk="0" hangingPunct="1">
              <a:lnSpc>
                <a:spcPct val="100000"/>
              </a:lnSpc>
              <a:spcBef>
                <a:spcPct val="20000"/>
              </a:spcBef>
              <a:spcAft>
                <a:spcPts val="0"/>
              </a:spcAft>
              <a:buSzPct val="97000"/>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dirty="0">
                <a:solidFill>
                  <a:prstClr val="black"/>
                </a:solidFill>
                <a:latin typeface="Calibri" panose="020F0502020204030204" pitchFamily="34" charset="0"/>
                <a:cs typeface="Calibri" panose="020F0502020204030204" pitchFamily="34" charset="0"/>
              </a:rPr>
              <a:t>Meet the HUD Low/Mod Income (LMI) national objective of benefitting low- and moderate-income persons </a:t>
            </a:r>
          </a:p>
          <a:p>
            <a:pPr marR="0" lvl="0" algn="l" defTabSz="914400" rtl="0" eaLnBrk="1" fontAlgn="auto" latinLnBrk="0" hangingPunct="1">
              <a:lnSpc>
                <a:spcPct val="100000"/>
              </a:lnSpc>
              <a:spcBef>
                <a:spcPct val="20000"/>
              </a:spcBef>
              <a:spcAft>
                <a:spcPts val="0"/>
              </a:spcAft>
              <a:buSzPct val="97000"/>
              <a:tabLst/>
              <a:defRPr/>
            </a:pPr>
            <a:endParaRPr lang="en-US" sz="1000" dirty="0">
              <a:solidFill>
                <a:prstClr val="black"/>
              </a:solidFill>
              <a:latin typeface="Calibri" panose="020F0502020204030204" pitchFamily="34" charset="0"/>
              <a:cs typeface="Calibri" panose="020F0502020204030204" pitchFamily="34" charset="0"/>
            </a:endParaRPr>
          </a:p>
          <a:p>
            <a:pPr marL="457200" marR="0" lvl="0" indent="-4572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dirty="0">
                <a:solidFill>
                  <a:prstClr val="black"/>
                </a:solidFill>
                <a:latin typeface="Calibri" panose="020F0502020204030204" pitchFamily="34" charset="0"/>
                <a:cs typeface="Calibri" panose="020F0502020204030204" pitchFamily="34" charset="0"/>
              </a:rPr>
              <a:t>Meet a Priority Goal from the 5-year 2025-2030 Consolidated Plan (Con Plan)</a:t>
            </a:r>
          </a:p>
          <a:p>
            <a:pPr marR="0" lvl="0" algn="l" defTabSz="914400" rtl="0" eaLnBrk="1" fontAlgn="auto" latinLnBrk="0" hangingPunct="1">
              <a:lnSpc>
                <a:spcPct val="100000"/>
              </a:lnSpc>
              <a:spcBef>
                <a:spcPct val="20000"/>
              </a:spcBef>
              <a:spcAft>
                <a:spcPts val="0"/>
              </a:spcAft>
              <a:buSzPct val="97000"/>
              <a:tabLst/>
              <a:defRPr/>
            </a:pPr>
            <a:endParaRPr lang="en-US" sz="1000" dirty="0">
              <a:solidFill>
                <a:prstClr val="black"/>
              </a:solidFill>
              <a:latin typeface="Calibri" panose="020F0502020204030204" pitchFamily="34" charset="0"/>
              <a:cs typeface="Calibri" panose="020F0502020204030204" pitchFamily="34" charset="0"/>
            </a:endParaRPr>
          </a:p>
          <a:p>
            <a:pPr marL="457200" indent="-457200" algn="l">
              <a:lnSpc>
                <a:spcPct val="100000"/>
              </a:lnSpc>
              <a:spcBef>
                <a:spcPct val="20000"/>
              </a:spcBef>
              <a:buSzPct val="97000"/>
              <a:buFont typeface="Calibri" panose="020F0502020204030204" pitchFamily="34" charset="0"/>
              <a:buChar char="●"/>
              <a:defRPr/>
            </a:pPr>
            <a:r>
              <a:rPr lang="en-US" dirty="0">
                <a:solidFill>
                  <a:prstClr val="black"/>
                </a:solidFill>
                <a:latin typeface="Calibri" panose="020F0502020204030204" pitchFamily="34" charset="0"/>
                <a:cs typeface="Calibri" panose="020F0502020204030204" pitchFamily="34" charset="0"/>
              </a:rPr>
              <a:t>Request at least $7,500</a:t>
            </a:r>
          </a:p>
          <a:p>
            <a:pPr marR="0" lvl="0" algn="l" defTabSz="914400" rtl="0" eaLnBrk="1" fontAlgn="auto" latinLnBrk="0" hangingPunct="1">
              <a:lnSpc>
                <a:spcPct val="100000"/>
              </a:lnSpc>
              <a:spcBef>
                <a:spcPct val="20000"/>
              </a:spcBef>
              <a:spcAft>
                <a:spcPts val="0"/>
              </a:spcAft>
              <a:buSzPct val="97000"/>
              <a:tabLst/>
              <a:defRPr/>
            </a:pPr>
            <a:endParaRPr lang="en-US" sz="1000" dirty="0">
              <a:solidFill>
                <a:prstClr val="black"/>
              </a:solidFill>
              <a:latin typeface="Calibri" panose="020F0502020204030204" pitchFamily="34" charset="0"/>
              <a:cs typeface="Calibri" panose="020F0502020204030204" pitchFamily="34" charset="0"/>
            </a:endParaRPr>
          </a:p>
          <a:p>
            <a:pPr marL="457200" marR="0" lvl="0" indent="-4572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dirty="0">
                <a:solidFill>
                  <a:prstClr val="black"/>
                </a:solidFill>
                <a:latin typeface="Calibri" panose="020F0502020204030204" pitchFamily="34" charset="0"/>
                <a:cs typeface="Calibri" panose="020F0502020204030204" pitchFamily="34" charset="0"/>
              </a:rPr>
              <a:t>Carry out a CDBG eligible activity</a:t>
            </a:r>
            <a:endParaRPr kumimoji="0" lang="en-US"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l" defTabSz="914400" rtl="0" eaLnBrk="1" fontAlgn="auto" latinLnBrk="0" hangingPunct="1">
              <a:lnSpc>
                <a:spcPct val="100000"/>
              </a:lnSpc>
              <a:spcBef>
                <a:spcPct val="20000"/>
              </a:spcBef>
              <a:spcAft>
                <a:spcPts val="0"/>
              </a:spcAft>
              <a:buSzPct val="97000"/>
              <a:tabLst/>
              <a:defRPr/>
            </a:pPr>
            <a:endParaRPr kumimoji="0" lang="en-US" sz="3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algn="l"/>
            <a:endParaRPr lang="en-US" sz="1800" dirty="0"/>
          </a:p>
        </p:txBody>
      </p:sp>
    </p:spTree>
    <p:extLst>
      <p:ext uri="{BB962C8B-B14F-4D97-AF65-F5344CB8AC3E}">
        <p14:creationId xmlns:p14="http://schemas.microsoft.com/office/powerpoint/2010/main" val="122459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9025F-8679-AD59-E04D-9C90656D81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B7BE43-55E9-E6B6-BF18-166A4475096F}"/>
              </a:ext>
            </a:extLst>
          </p:cNvPr>
          <p:cNvSpPr>
            <a:spLocks noGrp="1"/>
          </p:cNvSpPr>
          <p:nvPr>
            <p:ph type="ctrTitle"/>
          </p:nvPr>
        </p:nvSpPr>
        <p:spPr>
          <a:xfrm>
            <a:off x="1184744" y="737937"/>
            <a:ext cx="10092856" cy="513347"/>
          </a:xfrm>
        </p:spPr>
        <p:txBody>
          <a:bodyPr>
            <a:no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Examples of CDBG Eligible Activities </a:t>
            </a:r>
            <a:endParaRPr lang="en-US" sz="40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161C0283-A8F1-85DF-9CE7-D10B13E56051}"/>
              </a:ext>
            </a:extLst>
          </p:cNvPr>
          <p:cNvSpPr>
            <a:spLocks noGrp="1"/>
          </p:cNvSpPr>
          <p:nvPr>
            <p:ph type="subTitle" idx="1"/>
          </p:nvPr>
        </p:nvSpPr>
        <p:spPr>
          <a:xfrm>
            <a:off x="1659172" y="1403684"/>
            <a:ext cx="9144000" cy="5454316"/>
          </a:xfrm>
        </p:spPr>
        <p:txBody>
          <a:bodyPr>
            <a:noAutofit/>
          </a:bodyPr>
          <a:lstStyle/>
          <a:p>
            <a:pPr marR="0" lvl="0" algn="l" defTabSz="914400" rtl="0" eaLnBrk="0" fontAlgn="base" latinLnBrk="0" hangingPunct="0">
              <a:lnSpc>
                <a:spcPct val="100000"/>
              </a:lnSpc>
              <a:spcBef>
                <a:spcPts val="0"/>
              </a:spcBef>
              <a:spcAft>
                <a:spcPct val="0"/>
              </a:spcAft>
              <a:buSzPct val="97000"/>
              <a:tabLst/>
              <a:defRPr/>
            </a:pPr>
            <a:endPar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457200" marR="0" lvl="0" indent="-457200" algn="l" defTabSz="914400" rtl="0" eaLnBrk="0" fontAlgn="base" latinLnBrk="0" hangingPunct="0">
              <a:lnSpc>
                <a:spcPct val="100000"/>
              </a:lnSpc>
              <a:spcBef>
                <a:spcPts val="0"/>
              </a:spcBef>
              <a:spcAft>
                <a:spcPct val="0"/>
              </a:spcAft>
              <a:buSzPct val="97000"/>
              <a:buFont typeface="Wingdings" panose="05000000000000000000" pitchFamily="2" charset="2"/>
              <a:buChar char="v"/>
              <a:tabLst>
                <a:tab pos="511175" algn="l"/>
              </a:tabLst>
              <a:defRPr/>
            </a:pPr>
            <a:r>
              <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Public Services (meals, unhoused, </a:t>
            </a:r>
            <a:r>
              <a:rPr lang="en-US" altLang="en-US" dirty="0">
                <a:solidFill>
                  <a:prstClr val="black"/>
                </a:solidFill>
                <a:latin typeface="Calibri" panose="020F0502020204030204" pitchFamily="34" charset="0"/>
                <a:ea typeface="Calibri" panose="020F0502020204030204" pitchFamily="34" charset="0"/>
                <a:cs typeface="Calibri" panose="020F0502020204030204" pitchFamily="34" charset="0"/>
              </a:rPr>
              <a:t>seniors, </a:t>
            </a:r>
            <a:r>
              <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youth activities)</a:t>
            </a:r>
          </a:p>
          <a:p>
            <a:pPr marR="0" lvl="0" algn="l" defTabSz="914400" rtl="0" eaLnBrk="0" fontAlgn="base" latinLnBrk="0" hangingPunct="0">
              <a:lnSpc>
                <a:spcPct val="100000"/>
              </a:lnSpc>
              <a:spcBef>
                <a:spcPts val="0"/>
              </a:spcBef>
              <a:spcAft>
                <a:spcPct val="0"/>
              </a:spcAft>
              <a:buSzPct val="97000"/>
              <a:tabLst/>
              <a:defRPr/>
            </a:pPr>
            <a:endPar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85750" marR="0" lvl="0" indent="-285750" algn="l" defTabSz="914400" rtl="0" eaLnBrk="0" fontAlgn="base" latinLnBrk="0" hangingPunct="0">
              <a:lnSpc>
                <a:spcPct val="100000"/>
              </a:lnSpc>
              <a:spcBef>
                <a:spcPts val="0"/>
              </a:spcBef>
              <a:spcAft>
                <a:spcPct val="0"/>
              </a:spcAft>
              <a:buSzPct val="97000"/>
              <a:buFontTx/>
              <a:buChar char="●"/>
              <a:tabLst/>
              <a:defRPr/>
            </a:pPr>
            <a:endPar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461963" marR="0" lvl="0" indent="-461963" algn="l" defTabSz="914400" rtl="0" eaLnBrk="0" fontAlgn="base" latinLnBrk="0" hangingPunct="0">
              <a:lnSpc>
                <a:spcPct val="100000"/>
              </a:lnSpc>
              <a:spcBef>
                <a:spcPts val="0"/>
              </a:spcBef>
              <a:spcAft>
                <a:spcPct val="0"/>
              </a:spcAft>
              <a:buSzPct val="97000"/>
              <a:buFont typeface="Wingdings" panose="05000000000000000000" pitchFamily="2" charset="2"/>
              <a:buChar char="v"/>
              <a:tabLst/>
              <a:defRPr/>
            </a:pPr>
            <a:r>
              <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Residential Housing Rehabilitation (health and safety home repairs, accessibility, rehabilitation)</a:t>
            </a:r>
          </a:p>
          <a:p>
            <a:pPr marR="0" lvl="0" algn="l" defTabSz="914400" rtl="0" eaLnBrk="0" fontAlgn="base" latinLnBrk="0" hangingPunct="0">
              <a:lnSpc>
                <a:spcPct val="100000"/>
              </a:lnSpc>
              <a:spcBef>
                <a:spcPts val="0"/>
              </a:spcBef>
              <a:spcAft>
                <a:spcPct val="0"/>
              </a:spcAft>
              <a:buSzPct val="97000"/>
              <a:tabLst/>
              <a:defRPr/>
            </a:pPr>
            <a:endPar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indent="-342900" algn="l">
              <a:lnSpc>
                <a:spcPct val="100000"/>
              </a:lnSpc>
              <a:spcBef>
                <a:spcPct val="20000"/>
              </a:spcBef>
              <a:buSzPct val="97000"/>
              <a:buFontTx/>
              <a:buChar char="●"/>
              <a:defRPr/>
            </a:pPr>
            <a:endParaRPr lang="en-US" sz="2000" dirty="0">
              <a:solidFill>
                <a:schemeClr val="tx1"/>
              </a:solidFill>
              <a:latin typeface="Calibri" panose="020F0502020204030204" pitchFamily="34" charset="0"/>
              <a:cs typeface="Calibri" panose="020F0502020204030204" pitchFamily="34" charset="0"/>
            </a:endParaRPr>
          </a:p>
          <a:p>
            <a:pPr marL="457200" lvl="0" indent="-457200" algn="l" eaLnBrk="0" fontAlgn="base" hangingPunct="0">
              <a:lnSpc>
                <a:spcPct val="100000"/>
              </a:lnSpc>
              <a:spcBef>
                <a:spcPts val="0"/>
              </a:spcBef>
              <a:spcAft>
                <a:spcPct val="0"/>
              </a:spcAft>
              <a:buSzPct val="97000"/>
              <a:buFont typeface="Wingdings" panose="05000000000000000000" pitchFamily="2" charset="2"/>
              <a:buChar char="v"/>
              <a:defRPr/>
            </a:pPr>
            <a:r>
              <a:rPr lang="en-US" altLang="en-US" dirty="0">
                <a:solidFill>
                  <a:prstClr val="black"/>
                </a:solidFill>
                <a:latin typeface="Calibri" panose="020F0502020204030204" pitchFamily="34" charset="0"/>
                <a:ea typeface="Calibri" panose="020F0502020204030204" pitchFamily="34" charset="0"/>
                <a:cs typeface="Calibri" panose="020F0502020204030204" pitchFamily="34" charset="0"/>
              </a:rPr>
              <a:t>Public Improvements (streets, sidewalks, curbs, lighting, ADA)</a:t>
            </a:r>
          </a:p>
          <a:p>
            <a:pPr marR="0" lvl="0" algn="l" defTabSz="914400" rtl="0" eaLnBrk="0" fontAlgn="base" latinLnBrk="0" hangingPunct="0">
              <a:lnSpc>
                <a:spcPct val="100000"/>
              </a:lnSpc>
              <a:spcBef>
                <a:spcPts val="0"/>
              </a:spcBef>
              <a:spcAft>
                <a:spcPct val="0"/>
              </a:spcAft>
              <a:buSzPct val="97000"/>
              <a:tabLst/>
              <a:defRPr/>
            </a:pPr>
            <a:endPar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l" defTabSz="914400" rtl="0" eaLnBrk="0" fontAlgn="base" latinLnBrk="0" hangingPunct="0">
              <a:lnSpc>
                <a:spcPct val="100000"/>
              </a:lnSpc>
              <a:spcBef>
                <a:spcPts val="0"/>
              </a:spcBef>
              <a:spcAft>
                <a:spcPct val="0"/>
              </a:spcAft>
              <a:buSzPct val="97000"/>
              <a:tabLst/>
              <a:defRPr/>
            </a:pPr>
            <a:endPar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457200" lvl="0" indent="-457200" algn="l" eaLnBrk="0" fontAlgn="base" hangingPunct="0">
              <a:lnSpc>
                <a:spcPct val="100000"/>
              </a:lnSpc>
              <a:spcBef>
                <a:spcPts val="0"/>
              </a:spcBef>
              <a:spcAft>
                <a:spcPct val="0"/>
              </a:spcAft>
              <a:buSzPct val="97000"/>
              <a:buFont typeface="Wingdings" panose="05000000000000000000" pitchFamily="2" charset="2"/>
              <a:buChar char="v"/>
              <a:defRPr/>
            </a:pPr>
            <a:r>
              <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Links to access basic </a:t>
            </a:r>
            <a:r>
              <a:rPr lang="en-US" u="sng" dirty="0">
                <a:solidFill>
                  <a:srgbClr val="FF9900"/>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eligible</a:t>
            </a:r>
            <a:r>
              <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and </a:t>
            </a:r>
            <a:r>
              <a:rPr lang="en-US" u="sng" dirty="0">
                <a:solidFill>
                  <a:srgbClr val="FF9900"/>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ineligible</a:t>
            </a:r>
            <a:r>
              <a:rPr kumimoji="0" lang="en-US" alt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activities are in application packet</a:t>
            </a:r>
            <a:endParaRPr lang="en-US" sz="1800" dirty="0"/>
          </a:p>
        </p:txBody>
      </p:sp>
    </p:spTree>
    <p:extLst>
      <p:ext uri="{BB962C8B-B14F-4D97-AF65-F5344CB8AC3E}">
        <p14:creationId xmlns:p14="http://schemas.microsoft.com/office/powerpoint/2010/main" val="1417699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D3753-6BCC-B64C-09B1-5AE6F3CB3C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33D12-F1A4-5DEF-0C59-D89B53865E56}"/>
              </a:ext>
            </a:extLst>
          </p:cNvPr>
          <p:cNvSpPr>
            <a:spLocks noGrp="1"/>
          </p:cNvSpPr>
          <p:nvPr>
            <p:ph type="ctrTitle"/>
          </p:nvPr>
        </p:nvSpPr>
        <p:spPr>
          <a:xfrm>
            <a:off x="773927" y="1705233"/>
            <a:ext cx="3228577" cy="3591698"/>
          </a:xfrm>
        </p:spPr>
        <p:txBody>
          <a:bodyPr/>
          <a:lstStyle/>
          <a:p>
            <a:r>
              <a:rPr kumimoji="0" lang="en-US" sz="32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Meet a Gilroy</a:t>
            </a:r>
            <a:r>
              <a:rPr lang="en-US" sz="3200" dirty="0">
                <a:solidFill>
                  <a:prstClr val="white"/>
                </a:solidFill>
                <a:latin typeface="Calibri" panose="020F0502020204030204" pitchFamily="34" charset="0"/>
                <a:cs typeface="Calibri" panose="020F0502020204030204" pitchFamily="34" charset="0"/>
              </a:rPr>
              <a:t> 2025-2030 </a:t>
            </a:r>
            <a:br>
              <a:rPr lang="en-US" sz="3200" dirty="0">
                <a:solidFill>
                  <a:prstClr val="white"/>
                </a:solidFill>
                <a:latin typeface="Calibri" panose="020F0502020204030204" pitchFamily="34" charset="0"/>
                <a:cs typeface="Calibri" panose="020F0502020204030204" pitchFamily="34" charset="0"/>
              </a:rPr>
            </a:br>
            <a:r>
              <a:rPr lang="en-US" sz="3200" dirty="0">
                <a:solidFill>
                  <a:prstClr val="white"/>
                </a:solidFill>
                <a:latin typeface="Calibri" panose="020F0502020204030204" pitchFamily="34" charset="0"/>
                <a:cs typeface="Calibri" panose="020F0502020204030204" pitchFamily="34" charset="0"/>
              </a:rPr>
              <a:t>Con Plan Goal</a:t>
            </a:r>
            <a:b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br>
            <a:br>
              <a:rPr kumimoji="0" lang="en-US" sz="2400" b="0" i="0" u="none" strike="noStrike" kern="1200" cap="none" spc="0" normalizeH="0" baseline="0" noProof="0" dirty="0">
                <a:ln>
                  <a:noFill/>
                </a:ln>
                <a:solidFill>
                  <a:prstClr val="white"/>
                </a:solidFill>
                <a:effectLst/>
                <a:uLnTx/>
                <a:uFillTx/>
                <a:latin typeface="Arial"/>
                <a:ea typeface="+mj-ea"/>
                <a:cs typeface="+mj-cs"/>
              </a:rPr>
            </a:br>
            <a:br>
              <a:rPr kumimoji="0" lang="en-US" sz="2400" b="0" i="0" u="none" strike="noStrike" kern="1200" cap="none" spc="0" normalizeH="0" baseline="0" noProof="0" dirty="0">
                <a:ln>
                  <a:noFill/>
                </a:ln>
                <a:solidFill>
                  <a:prstClr val="white"/>
                </a:solidFill>
                <a:effectLst/>
                <a:uLnTx/>
                <a:uFillTx/>
                <a:latin typeface="Arial"/>
                <a:ea typeface="+mj-ea"/>
                <a:cs typeface="+mj-cs"/>
              </a:rPr>
            </a:b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The priority goals for the Con Plan were set through a </a:t>
            </a: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Community-driven, data-informed process. </a:t>
            </a:r>
            <a:br>
              <a:rPr kumimoji="0" lang="en-US" sz="2400" b="0" i="0" u="none" strike="sngStrike" kern="1200" cap="none" spc="0" normalizeH="0" noProof="0" dirty="0">
                <a:ln>
                  <a:noFill/>
                </a:ln>
                <a:solidFill>
                  <a:prstClr val="white"/>
                </a:solidFill>
                <a:effectLst/>
                <a:uLnTx/>
                <a:uFillTx/>
                <a:latin typeface="Calibri" panose="020F0502020204030204" pitchFamily="34" charset="0"/>
                <a:ea typeface="+mj-ea"/>
                <a:cs typeface="Calibri" panose="020F0502020204030204" pitchFamily="34" charset="0"/>
              </a:rPr>
            </a:br>
            <a:b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b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Proposed Projects must meet one of four priority goals on page 148 of the </a:t>
            </a:r>
            <a:r>
              <a:rPr lang="en-US" sz="2400" b="1"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2"/>
              </a:rPr>
              <a:t>Con Plan</a:t>
            </a: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 </a:t>
            </a:r>
            <a:endParaRPr lang="en-US" sz="4000" strike="sngStrike" dirty="0"/>
          </a:p>
        </p:txBody>
      </p:sp>
      <p:sp>
        <p:nvSpPr>
          <p:cNvPr id="3" name="Subtitle 2">
            <a:extLst>
              <a:ext uri="{FF2B5EF4-FFF2-40B4-BE49-F238E27FC236}">
                <a16:creationId xmlns:a16="http://schemas.microsoft.com/office/drawing/2014/main" id="{F18CCFBC-A5AC-1ECE-143B-5D17323FB851}"/>
              </a:ext>
            </a:extLst>
          </p:cNvPr>
          <p:cNvSpPr>
            <a:spLocks noGrp="1"/>
          </p:cNvSpPr>
          <p:nvPr>
            <p:ph type="subTitle" idx="1"/>
          </p:nvPr>
        </p:nvSpPr>
        <p:spPr>
          <a:xfrm>
            <a:off x="4420260" y="1079157"/>
            <a:ext cx="6905466" cy="4888505"/>
          </a:xfrm>
        </p:spPr>
        <p:txBody>
          <a:bodyPr/>
          <a:lstStyle/>
          <a:p>
            <a:pPr marL="0" indent="0" eaLnBrk="1" fontAlgn="auto" hangingPunct="1">
              <a:spcAft>
                <a:spcPts val="0"/>
              </a:spcAft>
              <a:buFont typeface="Wingdings 2" panose="05020102010507070707" pitchFamily="18" charset="2"/>
              <a:buNone/>
              <a:defRPr/>
            </a:pPr>
            <a:r>
              <a:rPr lang="en-US" sz="3000" b="1" dirty="0">
                <a:latin typeface="Calibri" panose="020F0502020204030204" pitchFamily="34" charset="0"/>
                <a:cs typeface="Calibri" panose="020F0502020204030204" pitchFamily="34" charset="0"/>
              </a:rPr>
              <a:t>Support and Preserve Affordable Housing </a:t>
            </a:r>
          </a:p>
          <a:p>
            <a:pPr lvl="1" indent="-273050">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Home rehabilitation for lower income residents for safety and accessibility improvements</a:t>
            </a:r>
          </a:p>
          <a:p>
            <a:pPr marL="184150" lvl="1">
              <a:buClr>
                <a:srgbClr val="0BD0D9"/>
              </a:buClr>
              <a:buSzPct val="95000"/>
              <a:defRPr/>
            </a:pPr>
            <a:endParaRPr lang="en-US" sz="800" dirty="0">
              <a:solidFill>
                <a:prstClr val="black"/>
              </a:solidFill>
              <a:latin typeface="Calibri" panose="020F0502020204030204" pitchFamily="34" charset="0"/>
              <a:cs typeface="Calibri" panose="020F0502020204030204" pitchFamily="34" charset="0"/>
            </a:endParaRPr>
          </a:p>
          <a:p>
            <a:pPr marL="184150" lvl="1" eaLnBrk="1" fontAlgn="auto" hangingPunct="1">
              <a:spcAft>
                <a:spcPts val="0"/>
              </a:spcAft>
              <a:buClr>
                <a:srgbClr val="0BD0D9"/>
              </a:buClr>
              <a:buSzPct val="95000"/>
              <a:defRPr/>
            </a:pPr>
            <a:endParaRPr lang="en-US" sz="800" dirty="0">
              <a:solidFill>
                <a:prstClr val="black"/>
              </a:solidFill>
              <a:latin typeface="Calibri" panose="020F0502020204030204" pitchFamily="34" charset="0"/>
              <a:cs typeface="Calibri" panose="020F0502020204030204" pitchFamily="34" charset="0"/>
            </a:endParaRPr>
          </a:p>
          <a:p>
            <a:pPr marL="0" indent="0" eaLnBrk="1" fontAlgn="auto" hangingPunct="1">
              <a:spcAft>
                <a:spcPts val="0"/>
              </a:spcAft>
              <a:buFont typeface="Wingdings 2" panose="05020102010507070707" pitchFamily="18" charset="2"/>
              <a:buNone/>
              <a:defRPr/>
            </a:pPr>
            <a:r>
              <a:rPr lang="en-US" sz="3000" b="1" dirty="0">
                <a:solidFill>
                  <a:prstClr val="black"/>
                </a:solidFill>
                <a:latin typeface="Calibri" panose="020F0502020204030204" pitchFamily="34" charset="0"/>
                <a:cs typeface="Calibri" panose="020F0502020204030204" pitchFamily="34" charset="0"/>
              </a:rPr>
              <a:t>Prevent and Reduce Homelessness</a:t>
            </a:r>
            <a:endParaRPr lang="en-US" sz="3000" b="1" strike="sngStrike" dirty="0">
              <a:solidFill>
                <a:prstClr val="black"/>
              </a:solidFill>
              <a:latin typeface="Calibri" panose="020F0502020204030204" pitchFamily="34" charset="0"/>
              <a:cs typeface="Calibri" panose="020F0502020204030204" pitchFamily="34" charset="0"/>
            </a:endParaRPr>
          </a:p>
          <a:p>
            <a:pPr lvl="1" indent="-273050" eaLnBrk="1" fontAlgn="auto" hangingPunct="1">
              <a:spcAft>
                <a:spcPts val="0"/>
              </a:spcAft>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Transitional and shelter housing, for families (including those fleeing domestic violence) and older adults </a:t>
            </a:r>
          </a:p>
          <a:p>
            <a:pPr marL="184150" lvl="1" eaLnBrk="1" fontAlgn="auto" hangingPunct="1">
              <a:spcAft>
                <a:spcPts val="0"/>
              </a:spcAft>
              <a:buClr>
                <a:srgbClr val="0BD0D9"/>
              </a:buClr>
              <a:buSzPct val="95000"/>
              <a:defRPr/>
            </a:pPr>
            <a:r>
              <a:rPr lang="en-US" sz="2200" dirty="0">
                <a:solidFill>
                  <a:prstClr val="black"/>
                </a:solidFill>
                <a:latin typeface="Calibri" panose="020F0502020204030204" pitchFamily="34" charset="0"/>
                <a:cs typeface="Calibri" panose="020F0502020204030204" pitchFamily="34" charset="0"/>
              </a:rPr>
              <a:t> </a:t>
            </a:r>
          </a:p>
          <a:p>
            <a:pPr lvl="1" indent="-273050" eaLnBrk="1" fontAlgn="auto" hangingPunct="1">
              <a:spcAft>
                <a:spcPts val="0"/>
              </a:spcAft>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Safe parking sites (longer term)</a:t>
            </a:r>
          </a:p>
          <a:p>
            <a:pPr marL="184150" lvl="1" eaLnBrk="1" fontAlgn="auto" hangingPunct="1">
              <a:spcAft>
                <a:spcPts val="0"/>
              </a:spcAft>
              <a:buClr>
                <a:srgbClr val="0BD0D9"/>
              </a:buClr>
              <a:buSzPct val="95000"/>
              <a:defRPr/>
            </a:pPr>
            <a:endParaRPr lang="en-US" sz="2200" dirty="0">
              <a:solidFill>
                <a:prstClr val="black"/>
              </a:solidFill>
              <a:latin typeface="Calibri" panose="020F0502020204030204" pitchFamily="34" charset="0"/>
              <a:cs typeface="Calibri" panose="020F0502020204030204" pitchFamily="34" charset="0"/>
            </a:endParaRPr>
          </a:p>
          <a:p>
            <a:pPr lvl="1" indent="-273050" eaLnBrk="1" fontAlgn="auto" hangingPunct="1">
              <a:spcAft>
                <a:spcPts val="0"/>
              </a:spcAft>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Supportive services for the unhoused</a:t>
            </a:r>
          </a:p>
          <a:p>
            <a:pPr lvl="1" indent="-273050" eaLnBrk="1" fontAlgn="auto" hangingPunct="1">
              <a:spcAft>
                <a:spcPts val="0"/>
              </a:spcAft>
              <a:buClr>
                <a:srgbClr val="0BD0D9"/>
              </a:buClr>
              <a:buSzPct val="95000"/>
              <a:buFont typeface="Wingdings" panose="05000000000000000000" pitchFamily="2" charset="2"/>
              <a:buChar char="Ø"/>
              <a:defRPr/>
            </a:pPr>
            <a:endParaRPr lang="en-US" sz="2200" dirty="0">
              <a:solidFill>
                <a:prstClr val="black"/>
              </a:solidFill>
              <a:latin typeface="Calibri" panose="020F0502020204030204" pitchFamily="34" charset="0"/>
              <a:cs typeface="Calibri" panose="020F0502020204030204" pitchFamily="34" charset="0"/>
            </a:endParaRPr>
          </a:p>
          <a:p>
            <a:pPr lvl="1" indent="-273050" eaLnBrk="1" fontAlgn="auto" hangingPunct="1">
              <a:spcAft>
                <a:spcPts val="0"/>
              </a:spcAft>
              <a:buClr>
                <a:srgbClr val="0BD0D9"/>
              </a:buClr>
              <a:buSzPct val="95000"/>
              <a:buFont typeface="Wingdings" panose="05000000000000000000" pitchFamily="2" charset="2"/>
              <a:buChar char="Ø"/>
              <a:defRPr/>
            </a:pPr>
            <a:endParaRPr lang="en-US" sz="2200" dirty="0">
              <a:solidFill>
                <a:prstClr val="black"/>
              </a:solidFill>
              <a:latin typeface="Calibri" panose="020F0502020204030204" pitchFamily="34" charset="0"/>
              <a:cs typeface="Calibri" panose="020F0502020204030204" pitchFamily="34" charset="0"/>
            </a:endParaRPr>
          </a:p>
          <a:p>
            <a:pPr lvl="1" indent="-273050" eaLnBrk="1" fontAlgn="auto" hangingPunct="1">
              <a:spcAft>
                <a:spcPts val="0"/>
              </a:spcAft>
              <a:buClr>
                <a:srgbClr val="0BD0D9"/>
              </a:buClr>
              <a:buSzPct val="95000"/>
              <a:buFont typeface="Wingdings" panose="05000000000000000000" pitchFamily="2" charset="2"/>
              <a:buChar char="Ø"/>
              <a:defRPr/>
            </a:pPr>
            <a:endParaRPr lang="en-US" sz="2200" dirty="0">
              <a:solidFill>
                <a:prstClr val="black"/>
              </a:solidFill>
              <a:latin typeface="Calibri" panose="020F0502020204030204" pitchFamily="34" charset="0"/>
              <a:cs typeface="Calibri" panose="020F0502020204030204" pitchFamily="34" charset="0"/>
            </a:endParaRPr>
          </a:p>
          <a:p>
            <a:pPr marL="0" indent="0" eaLnBrk="1" fontAlgn="auto" hangingPunct="1">
              <a:spcAft>
                <a:spcPts val="0"/>
              </a:spcAft>
              <a:buFont typeface="Wingdings 2" panose="05020102010507070707" pitchFamily="18" charset="2"/>
              <a:buNone/>
              <a:defRPr/>
            </a:pPr>
            <a:endParaRPr lang="en-US" sz="2000" dirty="0">
              <a:solidFill>
                <a:prstClr val="black"/>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244697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8E8B7-AA77-7C00-045F-379C0BF13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84BFEB-CA72-866C-65DD-692C57C241A3}"/>
              </a:ext>
            </a:extLst>
          </p:cNvPr>
          <p:cNvSpPr>
            <a:spLocks noGrp="1"/>
          </p:cNvSpPr>
          <p:nvPr>
            <p:ph type="ctrTitle"/>
          </p:nvPr>
        </p:nvSpPr>
        <p:spPr>
          <a:xfrm>
            <a:off x="773927" y="2069498"/>
            <a:ext cx="3228577" cy="3216376"/>
          </a:xfrm>
        </p:spPr>
        <p:txBody>
          <a:bodyPr/>
          <a:lstStyle/>
          <a:p>
            <a:r>
              <a:rPr kumimoji="0" lang="en-US" sz="32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Meet a Gilroy 2025-2030       Con Plan Goal</a:t>
            </a:r>
            <a:b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br>
            <a:br>
              <a:rPr kumimoji="0" lang="en-US" sz="2400" b="0" i="0" u="none" strike="noStrike" kern="1200" cap="none" spc="0" normalizeH="0" baseline="0" noProof="0" dirty="0">
                <a:ln>
                  <a:noFill/>
                </a:ln>
                <a:solidFill>
                  <a:prstClr val="white"/>
                </a:solidFill>
                <a:effectLst/>
                <a:uLnTx/>
                <a:uFillTx/>
                <a:latin typeface="Arial"/>
                <a:ea typeface="+mj-ea"/>
                <a:cs typeface="+mj-cs"/>
              </a:rPr>
            </a:br>
            <a:br>
              <a:rPr kumimoji="0" lang="en-US" sz="2400" b="0" i="0" u="none" strike="noStrike" kern="1200" cap="none" spc="0" normalizeH="0" baseline="0" noProof="0" dirty="0">
                <a:ln>
                  <a:noFill/>
                </a:ln>
                <a:solidFill>
                  <a:prstClr val="white"/>
                </a:solidFill>
                <a:effectLst/>
                <a:uLnTx/>
                <a:uFillTx/>
                <a:latin typeface="Arial"/>
                <a:ea typeface="+mj-ea"/>
                <a:cs typeface="+mj-cs"/>
              </a:rPr>
            </a:b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Community needs survey feedback helped set the priority goals in the Con Plan. </a:t>
            </a:r>
            <a:br>
              <a:rPr kumimoji="0" lang="en-US" sz="2400" b="0" i="0" u="none" strike="sngStrike" kern="1200" cap="none" spc="0" normalizeH="0" noProof="0" dirty="0">
                <a:ln>
                  <a:noFill/>
                </a:ln>
                <a:solidFill>
                  <a:prstClr val="white"/>
                </a:solidFill>
                <a:effectLst/>
                <a:uLnTx/>
                <a:uFillTx/>
                <a:latin typeface="Calibri" panose="020F0502020204030204" pitchFamily="34" charset="0"/>
                <a:ea typeface="+mj-ea"/>
                <a:cs typeface="Calibri" panose="020F0502020204030204" pitchFamily="34" charset="0"/>
              </a:rPr>
            </a:br>
            <a:b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b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Proposed Projects must meet one of four priority goals on page 148 of the </a:t>
            </a:r>
            <a:r>
              <a:rPr lang="en-US" sz="2400" b="1"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a:rPr>
              <a:t>Con Plan</a:t>
            </a:r>
            <a:r>
              <a:rPr kumimoji="0" lang="en-US" sz="2400" b="0"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a:t>
            </a:r>
            <a:endParaRPr lang="en-US" sz="4000" strike="sngStrike" dirty="0"/>
          </a:p>
        </p:txBody>
      </p:sp>
      <p:sp>
        <p:nvSpPr>
          <p:cNvPr id="3" name="Subtitle 2">
            <a:extLst>
              <a:ext uri="{FF2B5EF4-FFF2-40B4-BE49-F238E27FC236}">
                <a16:creationId xmlns:a16="http://schemas.microsoft.com/office/drawing/2014/main" id="{54A385FD-4158-5743-4F8A-952A77041758}"/>
              </a:ext>
            </a:extLst>
          </p:cNvPr>
          <p:cNvSpPr>
            <a:spLocks noGrp="1"/>
          </p:cNvSpPr>
          <p:nvPr>
            <p:ph type="subTitle" idx="1"/>
          </p:nvPr>
        </p:nvSpPr>
        <p:spPr>
          <a:xfrm>
            <a:off x="4420260" y="842211"/>
            <a:ext cx="6905466" cy="5125451"/>
          </a:xfrm>
        </p:spPr>
        <p:txBody>
          <a:bodyPr/>
          <a:lstStyle/>
          <a:p>
            <a:pPr marL="0" indent="0" eaLnBrk="1" fontAlgn="auto" hangingPunct="1">
              <a:spcAft>
                <a:spcPts val="0"/>
              </a:spcAft>
              <a:buFont typeface="Wingdings 2" panose="05020102010507070707" pitchFamily="18" charset="2"/>
              <a:buNone/>
              <a:defRPr/>
            </a:pPr>
            <a:r>
              <a:rPr lang="en-US" sz="3000" b="1" dirty="0">
                <a:latin typeface="Calibri" panose="020F0502020204030204" pitchFamily="34" charset="0"/>
                <a:cs typeface="Calibri" panose="020F0502020204030204" pitchFamily="34" charset="0"/>
              </a:rPr>
              <a:t>Increase Supportive/Public Services for Special Populations</a:t>
            </a:r>
          </a:p>
          <a:p>
            <a:pPr lvl="1" indent="-273050" eaLnBrk="1" fontAlgn="auto" hangingPunct="1">
              <a:spcAft>
                <a:spcPts val="0"/>
              </a:spcAft>
              <a:buClr>
                <a:srgbClr val="0BD0D9"/>
              </a:buClr>
              <a:buSzPct val="95000"/>
              <a:buFont typeface="Wingdings" panose="05000000000000000000" pitchFamily="2" charset="2"/>
              <a:buChar char="Ø"/>
              <a:tabLst>
                <a:tab pos="461963" algn="l"/>
                <a:tab pos="857250" algn="l"/>
                <a:tab pos="3254375" algn="l"/>
              </a:tabLst>
              <a:defRPr/>
            </a:pPr>
            <a:r>
              <a:rPr lang="en-US" sz="2200" dirty="0">
                <a:solidFill>
                  <a:prstClr val="black"/>
                </a:solidFill>
                <a:latin typeface="Calibri" panose="020F0502020204030204" pitchFamily="34" charset="0"/>
                <a:cs typeface="Calibri" panose="020F0502020204030204" pitchFamily="34" charset="0"/>
              </a:rPr>
              <a:t>Childcare, youth recreation, resource/navigation centers (including migrant/agricultural/seasonal workers)</a:t>
            </a:r>
          </a:p>
          <a:p>
            <a:pPr lvl="1" indent="-273050">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Mental health services</a:t>
            </a:r>
          </a:p>
          <a:p>
            <a:pPr lvl="1" indent="-273050">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Services for foster youth, seniors, and the disabled</a:t>
            </a:r>
          </a:p>
          <a:p>
            <a:pPr marL="184150" lvl="1" eaLnBrk="1" fontAlgn="auto" hangingPunct="1">
              <a:spcAft>
                <a:spcPts val="0"/>
              </a:spcAft>
              <a:buClr>
                <a:srgbClr val="0BD0D9"/>
              </a:buClr>
              <a:buSzPct val="95000"/>
              <a:defRPr/>
            </a:pPr>
            <a:endParaRPr lang="en-US" sz="2200" dirty="0">
              <a:solidFill>
                <a:prstClr val="black"/>
              </a:solidFill>
              <a:latin typeface="Calibri" panose="020F0502020204030204" pitchFamily="34" charset="0"/>
              <a:cs typeface="Calibri" panose="020F0502020204030204" pitchFamily="34" charset="0"/>
            </a:endParaRPr>
          </a:p>
          <a:p>
            <a:pPr marL="0" indent="0" eaLnBrk="1" fontAlgn="auto" hangingPunct="1">
              <a:spcAft>
                <a:spcPts val="0"/>
              </a:spcAft>
              <a:buFont typeface="Wingdings 2" panose="05020102010507070707" pitchFamily="18" charset="2"/>
              <a:buNone/>
              <a:defRPr/>
            </a:pPr>
            <a:r>
              <a:rPr lang="en-US" sz="3000" b="1" dirty="0">
                <a:solidFill>
                  <a:prstClr val="black"/>
                </a:solidFill>
                <a:latin typeface="Calibri" panose="020F0502020204030204" pitchFamily="34" charset="0"/>
                <a:cs typeface="Calibri" panose="020F0502020204030204" pitchFamily="34" charset="0"/>
              </a:rPr>
              <a:t>Invest in Community Development and Neighborhood Revitalization</a:t>
            </a:r>
            <a:endParaRPr lang="en-US" sz="3000" b="1" strike="sngStrike" dirty="0">
              <a:solidFill>
                <a:prstClr val="black"/>
              </a:solidFill>
              <a:latin typeface="Calibri" panose="020F0502020204030204" pitchFamily="34" charset="0"/>
              <a:cs typeface="Calibri" panose="020F0502020204030204" pitchFamily="34" charset="0"/>
            </a:endParaRPr>
          </a:p>
          <a:p>
            <a:pPr lvl="1" indent="-273050" eaLnBrk="1" fontAlgn="auto" hangingPunct="1">
              <a:spcAft>
                <a:spcPts val="0"/>
              </a:spcAft>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Street, sidewalk, lighting, especially near affordable housing, parks, and recreation centers</a:t>
            </a:r>
          </a:p>
          <a:p>
            <a:pPr lvl="1" indent="-273050" eaLnBrk="1" fontAlgn="auto" hangingPunct="1">
              <a:spcAft>
                <a:spcPts val="0"/>
              </a:spcAft>
              <a:buClr>
                <a:srgbClr val="0BD0D9"/>
              </a:buClr>
              <a:buSzPct val="95000"/>
              <a:buFont typeface="Wingdings" panose="05000000000000000000" pitchFamily="2" charset="2"/>
              <a:buChar char="Ø"/>
              <a:defRPr/>
            </a:pPr>
            <a:r>
              <a:rPr lang="en-US" sz="2200" dirty="0">
                <a:solidFill>
                  <a:prstClr val="black"/>
                </a:solidFill>
                <a:latin typeface="Calibri" panose="020F0502020204030204" pitchFamily="34" charset="0"/>
                <a:cs typeface="Calibri" panose="020F0502020204030204" pitchFamily="34" charset="0"/>
              </a:rPr>
              <a:t>Improvements to public facilities</a:t>
            </a:r>
          </a:p>
          <a:p>
            <a:pPr marL="0" indent="0" eaLnBrk="1" fontAlgn="auto" hangingPunct="1">
              <a:spcAft>
                <a:spcPts val="0"/>
              </a:spcAft>
              <a:buFont typeface="Wingdings 2" panose="05020102010507070707" pitchFamily="18" charset="2"/>
              <a:buNone/>
              <a:defRPr/>
            </a:pPr>
            <a:endParaRPr lang="en-US" sz="2000" dirty="0">
              <a:solidFill>
                <a:prstClr val="black"/>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588380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5A4A9-A110-B17A-6A7A-C75C396A86C0}"/>
              </a:ext>
            </a:extLst>
          </p:cNvPr>
          <p:cNvSpPr>
            <a:spLocks noGrp="1"/>
          </p:cNvSpPr>
          <p:nvPr>
            <p:ph type="title"/>
          </p:nvPr>
        </p:nvSpPr>
        <p:spPr>
          <a:xfrm>
            <a:off x="1441834" y="409073"/>
            <a:ext cx="9911965" cy="850231"/>
          </a:xfrm>
        </p:spPr>
        <p:txBody>
          <a:bodyPr>
            <a:normAutofit/>
          </a:bodyPr>
          <a:lstStyle/>
          <a:p>
            <a:r>
              <a:rPr kumimoji="0" lang="en-US" altLang="en-US" sz="4000" b="1" i="0" u="none" strike="noStrike" kern="1200" cap="none" spc="0" normalizeH="0" baseline="0" noProof="0" dirty="0">
                <a:ln>
                  <a:noFill/>
                </a:ln>
                <a:solidFill>
                  <a:prstClr val="black"/>
                </a:solidFill>
                <a:effectLst/>
                <a:uLnTx/>
                <a:uFillTx/>
                <a:latin typeface="Calibri"/>
                <a:ea typeface="+mj-ea"/>
                <a:cs typeface="Calibri" panose="020F0502020204030204" pitchFamily="34" charset="0"/>
              </a:rPr>
              <a:t>National Objectives</a:t>
            </a:r>
            <a:endParaRPr lang="en-US" sz="4000" dirty="0"/>
          </a:p>
        </p:txBody>
      </p:sp>
      <p:sp>
        <p:nvSpPr>
          <p:cNvPr id="3" name="Content Placeholder 2">
            <a:extLst>
              <a:ext uri="{FF2B5EF4-FFF2-40B4-BE49-F238E27FC236}">
                <a16:creationId xmlns:a16="http://schemas.microsoft.com/office/drawing/2014/main" id="{7FD0278E-01EE-6516-FE9C-C61335D40AB3}"/>
              </a:ext>
            </a:extLst>
          </p:cNvPr>
          <p:cNvSpPr>
            <a:spLocks noGrp="1"/>
          </p:cNvSpPr>
          <p:nvPr>
            <p:ph idx="1"/>
          </p:nvPr>
        </p:nvSpPr>
        <p:spPr>
          <a:xfrm>
            <a:off x="1441835" y="1524000"/>
            <a:ext cx="9911965" cy="4652963"/>
          </a:xfrm>
        </p:spPr>
        <p:txBody>
          <a:bodyPr>
            <a:normAutofit fontScale="85000" lnSpcReduction="10000"/>
          </a:bodyPr>
          <a:lstStyle/>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None/>
              <a:tabLst/>
              <a:defRPr/>
            </a:pPr>
            <a:r>
              <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The U.S. Department of Housing and Urban Development (HUD) requires CDBG funds be used to:</a:t>
            </a:r>
          </a:p>
          <a:p>
            <a:pPr marR="0" lvl="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endPar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sz="3100" dirty="0">
                <a:solidFill>
                  <a:prstClr val="black"/>
                </a:solidFill>
                <a:latin typeface="Calibri" panose="020F0502020204030204" pitchFamily="34" charset="0"/>
                <a:cs typeface="Calibri" panose="020F0502020204030204" pitchFamily="34" charset="0"/>
              </a:rPr>
              <a:t>B</a:t>
            </a:r>
            <a:r>
              <a:rPr kumimoji="0" lang="en-US" sz="3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enefit</a:t>
            </a:r>
            <a:r>
              <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low- and moderate-income households/persons (LMI)*</a:t>
            </a:r>
          </a:p>
          <a:p>
            <a:pPr marR="0" lvl="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endPar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sz="3100" dirty="0">
                <a:solidFill>
                  <a:prstClr val="black"/>
                </a:solidFill>
                <a:latin typeface="Calibri" panose="020F0502020204030204" pitchFamily="34" charset="0"/>
                <a:cs typeface="Calibri" panose="020F0502020204030204" pitchFamily="34" charset="0"/>
              </a:rPr>
              <a:t>A</a:t>
            </a:r>
            <a:r>
              <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id in the prevention/elimination of slums or blight</a:t>
            </a:r>
          </a:p>
          <a:p>
            <a:pPr marR="0" lvl="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endPar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sz="3100" dirty="0">
                <a:solidFill>
                  <a:prstClr val="black"/>
                </a:solidFill>
                <a:latin typeface="Calibri" panose="020F0502020204030204" pitchFamily="34" charset="0"/>
                <a:cs typeface="Calibri" panose="020F0502020204030204" pitchFamily="34" charset="0"/>
              </a:rPr>
              <a:t>M</a:t>
            </a:r>
            <a:r>
              <a:rPr kumimoji="0" lang="en-US" sz="3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eet</a:t>
            </a:r>
            <a:r>
              <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an urgent community need</a:t>
            </a: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None/>
              <a:tabLst/>
              <a:defRPr/>
            </a:pPr>
            <a:endParaRPr kumimoji="0" lang="en-US" sz="3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None/>
              <a:tabLst/>
              <a:defRPr/>
            </a:pPr>
            <a:r>
              <a:rPr kumimoji="0" lang="en-US" sz="3100" b="1" i="1"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*City of Gilroy seeks eligible CDBG activities that meet the Low/Mod Income (LMI) national </a:t>
            </a:r>
            <a:r>
              <a:rPr lang="en-US" sz="3100" b="1" i="1" dirty="0">
                <a:solidFill>
                  <a:prstClr val="black"/>
                </a:solidFill>
                <a:latin typeface="Calibri" panose="020F0502020204030204" pitchFamily="34" charset="0"/>
                <a:cs typeface="Calibri" panose="020F0502020204030204" pitchFamily="34" charset="0"/>
              </a:rPr>
              <a:t>o</a:t>
            </a:r>
            <a:r>
              <a:rPr kumimoji="0" lang="en-US" sz="3100" b="1" i="1"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bjective</a:t>
            </a:r>
            <a:endParaRPr kumimoji="0" lang="en-US" sz="3100" b="1" i="1"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endParaRPr lang="en-US" dirty="0"/>
          </a:p>
        </p:txBody>
      </p:sp>
    </p:spTree>
    <p:extLst>
      <p:ext uri="{BB962C8B-B14F-4D97-AF65-F5344CB8AC3E}">
        <p14:creationId xmlns:p14="http://schemas.microsoft.com/office/powerpoint/2010/main" val="4197760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9EE7-C560-0D98-C8EC-023417DEE9A4}"/>
              </a:ext>
            </a:extLst>
          </p:cNvPr>
          <p:cNvSpPr>
            <a:spLocks noGrp="1"/>
          </p:cNvSpPr>
          <p:nvPr>
            <p:ph type="title"/>
          </p:nvPr>
        </p:nvSpPr>
        <p:spPr>
          <a:xfrm>
            <a:off x="1427748" y="633664"/>
            <a:ext cx="10250906" cy="577516"/>
          </a:xfrm>
        </p:spPr>
        <p:txBody>
          <a:bodyPr>
            <a:noAutofit/>
          </a:bodyPr>
          <a:lstStyle/>
          <a:p>
            <a:pPr algn="ctr"/>
            <a:r>
              <a:rPr lang="en-US" sz="3600" b="1" dirty="0">
                <a:latin typeface="Calibri" panose="020F0502020204030204" pitchFamily="34" charset="0"/>
                <a:cs typeface="Calibri" panose="020F0502020204030204" pitchFamily="34" charset="0"/>
              </a:rPr>
              <a:t>HUD Low/Mod Income (LMI) National Objective</a:t>
            </a:r>
          </a:p>
        </p:txBody>
      </p:sp>
      <p:sp>
        <p:nvSpPr>
          <p:cNvPr id="3" name="Content Placeholder 2">
            <a:extLst>
              <a:ext uri="{FF2B5EF4-FFF2-40B4-BE49-F238E27FC236}">
                <a16:creationId xmlns:a16="http://schemas.microsoft.com/office/drawing/2014/main" id="{70AE5443-A8C5-09FA-8980-96DC4D500DD3}"/>
              </a:ext>
            </a:extLst>
          </p:cNvPr>
          <p:cNvSpPr>
            <a:spLocks noGrp="1"/>
          </p:cNvSpPr>
          <p:nvPr>
            <p:ph idx="1"/>
          </p:nvPr>
        </p:nvSpPr>
        <p:spPr>
          <a:xfrm>
            <a:off x="5180011" y="1628273"/>
            <a:ext cx="6707189" cy="4753573"/>
          </a:xfrm>
        </p:spPr>
        <p:txBody>
          <a:bodyPr/>
          <a:lstStyle/>
          <a:p>
            <a:pPr eaLnBrk="1" fontAlgn="auto" hangingPunct="1">
              <a:spcAft>
                <a:spcPts val="0"/>
              </a:spcAft>
              <a:buClr>
                <a:schemeClr val="accent3"/>
              </a:buClr>
              <a:defRPr/>
            </a:pPr>
            <a:r>
              <a:rPr lang="en-US" sz="2800" dirty="0">
                <a:solidFill>
                  <a:prstClr val="black"/>
                </a:solidFill>
                <a:latin typeface="+mj-lt"/>
                <a:ea typeface="+mj-ea"/>
                <a:cs typeface="Arial" charset="0"/>
              </a:rPr>
              <a:t>Activities benefitting a limited group of people</a:t>
            </a:r>
          </a:p>
          <a:p>
            <a:pPr marL="274320" indent="-274320" eaLnBrk="1" fontAlgn="auto" hangingPunct="1">
              <a:spcAft>
                <a:spcPts val="0"/>
              </a:spcAft>
              <a:buClr>
                <a:schemeClr val="accent3"/>
              </a:buClr>
              <a:buFont typeface="Wingdings 2"/>
              <a:buNone/>
              <a:defRPr/>
            </a:pPr>
            <a:r>
              <a:rPr lang="en-US" sz="2800" dirty="0">
                <a:solidFill>
                  <a:prstClr val="black"/>
                </a:solidFill>
                <a:latin typeface="+mj-lt"/>
                <a:ea typeface="+mj-ea"/>
                <a:cs typeface="Arial" charset="0"/>
              </a:rPr>
              <a:t>  (e.g. youth, mentally ill, unhoused, removal of architectural barriers, etc.)</a:t>
            </a:r>
          </a:p>
          <a:p>
            <a:pPr marL="274320" indent="-274320" eaLnBrk="1" fontAlgn="auto" hangingPunct="1">
              <a:spcAft>
                <a:spcPts val="0"/>
              </a:spcAft>
              <a:buClr>
                <a:schemeClr val="accent3"/>
              </a:buClr>
              <a:buFont typeface="Wingdings 2"/>
              <a:buNone/>
              <a:defRPr/>
            </a:pPr>
            <a:endParaRPr lang="en-US" sz="2800" dirty="0">
              <a:solidFill>
                <a:prstClr val="black"/>
              </a:solidFill>
              <a:latin typeface="+mj-lt"/>
              <a:ea typeface="+mj-ea"/>
              <a:cs typeface="Arial" charset="0"/>
            </a:endParaRPr>
          </a:p>
          <a:p>
            <a:pPr eaLnBrk="1" fontAlgn="auto" hangingPunct="1">
              <a:spcAft>
                <a:spcPts val="0"/>
              </a:spcAft>
              <a:buClr>
                <a:schemeClr val="accent3"/>
              </a:buClr>
              <a:defRPr/>
            </a:pPr>
            <a:r>
              <a:rPr lang="en-US" sz="2800" dirty="0">
                <a:solidFill>
                  <a:schemeClr val="tx1"/>
                </a:solidFill>
                <a:latin typeface="+mj-lt"/>
                <a:cs typeface="Arial" pitchFamily="34" charset="0"/>
              </a:rPr>
              <a:t>At least 51% of beneficiaries must be low-income based on family size and income</a:t>
            </a:r>
          </a:p>
          <a:p>
            <a:endParaRPr lang="en-US" dirty="0"/>
          </a:p>
        </p:txBody>
      </p:sp>
      <p:sp>
        <p:nvSpPr>
          <p:cNvPr id="4" name="Text Placeholder 3">
            <a:extLst>
              <a:ext uri="{FF2B5EF4-FFF2-40B4-BE49-F238E27FC236}">
                <a16:creationId xmlns:a16="http://schemas.microsoft.com/office/drawing/2014/main" id="{6D4C7436-A26A-B115-697B-5F62F961BEAB}"/>
              </a:ext>
            </a:extLst>
          </p:cNvPr>
          <p:cNvSpPr>
            <a:spLocks noGrp="1"/>
          </p:cNvSpPr>
          <p:nvPr>
            <p:ph type="body" sz="half" idx="2"/>
          </p:nvPr>
        </p:nvSpPr>
        <p:spPr>
          <a:xfrm>
            <a:off x="839788" y="1090863"/>
            <a:ext cx="3932237" cy="1764632"/>
          </a:xfrm>
        </p:spPr>
        <p:txBody>
          <a:bodyPr>
            <a:normAutofit fontScale="85000" lnSpcReduction="20000"/>
          </a:bodyPr>
          <a:lstStyle/>
          <a:p>
            <a:endParaRPr lang="en-US" sz="1600" dirty="0">
              <a:solidFill>
                <a:prstClr val="black"/>
              </a:solidFill>
              <a:latin typeface="+mj-lt"/>
              <a:ea typeface="+mj-ea"/>
              <a:cs typeface="Arial" charset="0"/>
            </a:endParaRPr>
          </a:p>
          <a:p>
            <a:endParaRPr lang="en-US" dirty="0">
              <a:solidFill>
                <a:prstClr val="black"/>
              </a:solidFill>
              <a:latin typeface="+mj-lt"/>
              <a:ea typeface="+mj-ea"/>
              <a:cs typeface="Arial" charset="0"/>
            </a:endParaRPr>
          </a:p>
          <a:p>
            <a:r>
              <a:rPr lang="en-US" sz="3800" dirty="0">
                <a:solidFill>
                  <a:prstClr val="black"/>
                </a:solidFill>
                <a:latin typeface="Calibri" panose="020F0502020204030204" pitchFamily="34" charset="0"/>
                <a:ea typeface="+mj-ea"/>
                <a:cs typeface="Calibri" panose="020F0502020204030204" pitchFamily="34" charset="0"/>
              </a:rPr>
              <a:t>LMC - Limited Clientele category</a:t>
            </a:r>
          </a:p>
          <a:p>
            <a:r>
              <a:rPr lang="en-US" sz="2800" dirty="0">
                <a:solidFill>
                  <a:prstClr val="black"/>
                </a:solidFill>
                <a:latin typeface="+mj-lt"/>
                <a:ea typeface="+mj-ea"/>
                <a:cs typeface="Arial" charset="0"/>
              </a:rPr>
              <a:t> </a:t>
            </a:r>
            <a:endParaRPr lang="en-US" dirty="0"/>
          </a:p>
        </p:txBody>
      </p:sp>
    </p:spTree>
    <p:extLst>
      <p:ext uri="{BB962C8B-B14F-4D97-AF65-F5344CB8AC3E}">
        <p14:creationId xmlns:p14="http://schemas.microsoft.com/office/powerpoint/2010/main" val="514140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F0D29-7521-5AAD-EAD2-0DDAD2631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49DE2D-A904-0619-93B5-6920C2E5DED6}"/>
              </a:ext>
            </a:extLst>
          </p:cNvPr>
          <p:cNvSpPr>
            <a:spLocks noGrp="1"/>
          </p:cNvSpPr>
          <p:nvPr>
            <p:ph type="title"/>
          </p:nvPr>
        </p:nvSpPr>
        <p:spPr>
          <a:xfrm>
            <a:off x="1909011" y="476154"/>
            <a:ext cx="10042357" cy="702941"/>
          </a:xfrm>
        </p:spPr>
        <p:txBody>
          <a:bodyPr>
            <a:normAutofit/>
          </a:bodyPr>
          <a:lstStyle/>
          <a:p>
            <a:r>
              <a:rPr lang="en-US" b="1" dirty="0">
                <a:latin typeface="Calibri" panose="020F0502020204030204" pitchFamily="34" charset="0"/>
                <a:cs typeface="Calibri" panose="020F0502020204030204" pitchFamily="34" charset="0"/>
              </a:rPr>
              <a:t>HUD Low/Mod Income (LMI) National Objective</a:t>
            </a:r>
          </a:p>
        </p:txBody>
      </p:sp>
      <p:sp>
        <p:nvSpPr>
          <p:cNvPr id="3" name="Content Placeholder 2">
            <a:extLst>
              <a:ext uri="{FF2B5EF4-FFF2-40B4-BE49-F238E27FC236}">
                <a16:creationId xmlns:a16="http://schemas.microsoft.com/office/drawing/2014/main" id="{B51018A3-3C11-F6AF-9B4B-8E899A99FF29}"/>
              </a:ext>
            </a:extLst>
          </p:cNvPr>
          <p:cNvSpPr>
            <a:spLocks noGrp="1"/>
          </p:cNvSpPr>
          <p:nvPr>
            <p:ph idx="1"/>
          </p:nvPr>
        </p:nvSpPr>
        <p:spPr>
          <a:xfrm>
            <a:off x="5180011" y="1628273"/>
            <a:ext cx="6707189" cy="4753573"/>
          </a:xfrm>
        </p:spPr>
        <p:txBody>
          <a:bodyPr/>
          <a:lstStyle/>
          <a:p>
            <a:pPr eaLnBrk="1" fontAlgn="auto" hangingPunct="1">
              <a:spcAft>
                <a:spcPts val="0"/>
              </a:spcAft>
              <a:buClr>
                <a:schemeClr val="accent3"/>
              </a:buClr>
              <a:defRPr/>
            </a:pPr>
            <a:r>
              <a:rPr lang="en-US" sz="2800" dirty="0">
                <a:solidFill>
                  <a:prstClr val="black"/>
                </a:solidFill>
                <a:latin typeface="Calibri" panose="020F0502020204030204" pitchFamily="34" charset="0"/>
                <a:ea typeface="+mj-ea"/>
                <a:cs typeface="Calibri" panose="020F0502020204030204" pitchFamily="34" charset="0"/>
              </a:rPr>
              <a:t>Residential structures</a:t>
            </a:r>
          </a:p>
          <a:p>
            <a:pPr marL="0" indent="0" eaLnBrk="1" fontAlgn="auto" hangingPunct="1">
              <a:spcAft>
                <a:spcPts val="0"/>
              </a:spcAft>
              <a:buClr>
                <a:schemeClr val="accent3"/>
              </a:buClr>
              <a:buNone/>
              <a:defRPr/>
            </a:pPr>
            <a:endParaRPr lang="en-US" sz="2800" dirty="0">
              <a:solidFill>
                <a:prstClr val="black"/>
              </a:solidFill>
              <a:latin typeface="Calibri" panose="020F0502020204030204" pitchFamily="34" charset="0"/>
              <a:ea typeface="+mj-ea"/>
              <a:cs typeface="Calibri" panose="020F0502020204030204" pitchFamily="34" charset="0"/>
            </a:endParaRPr>
          </a:p>
          <a:p>
            <a:pPr eaLnBrk="1" fontAlgn="auto" hangingPunct="1">
              <a:spcAft>
                <a:spcPts val="0"/>
              </a:spcAft>
              <a:buClr>
                <a:schemeClr val="accent3"/>
              </a:buClr>
              <a:defRPr/>
            </a:pPr>
            <a:r>
              <a:rPr lang="en-US" sz="2800" dirty="0">
                <a:solidFill>
                  <a:prstClr val="black"/>
                </a:solidFill>
                <a:latin typeface="Calibri" panose="020F0502020204030204" pitchFamily="34" charset="0"/>
                <a:ea typeface="+mj-ea"/>
                <a:cs typeface="Calibri" panose="020F0502020204030204" pitchFamily="34" charset="0"/>
              </a:rPr>
              <a:t>Single-family rehabilitation </a:t>
            </a:r>
          </a:p>
          <a:p>
            <a:pPr marL="274320" indent="-274320" eaLnBrk="1" fontAlgn="auto" hangingPunct="1">
              <a:spcAft>
                <a:spcPts val="0"/>
              </a:spcAft>
              <a:buClr>
                <a:schemeClr val="accent3"/>
              </a:buClr>
              <a:buFont typeface="Wingdings 2"/>
              <a:buNone/>
              <a:defRPr/>
            </a:pPr>
            <a:r>
              <a:rPr lang="en-US" sz="2800" dirty="0">
                <a:solidFill>
                  <a:prstClr val="black"/>
                </a:solidFill>
                <a:latin typeface="Calibri" panose="020F0502020204030204" pitchFamily="34" charset="0"/>
                <a:ea typeface="+mj-ea"/>
                <a:cs typeface="Calibri" panose="020F0502020204030204" pitchFamily="34" charset="0"/>
              </a:rPr>
              <a:t>  (100% of households must be low-income)</a:t>
            </a:r>
          </a:p>
          <a:p>
            <a:pPr marL="274320" indent="-274320" eaLnBrk="1" fontAlgn="auto" hangingPunct="1">
              <a:spcAft>
                <a:spcPts val="0"/>
              </a:spcAft>
              <a:buClr>
                <a:schemeClr val="accent3"/>
              </a:buClr>
              <a:buFont typeface="Wingdings 2"/>
              <a:buNone/>
              <a:defRPr/>
            </a:pPr>
            <a:endParaRPr lang="en-US" sz="2800" dirty="0">
              <a:solidFill>
                <a:prstClr val="black"/>
              </a:solidFill>
              <a:latin typeface="+mj-lt"/>
              <a:ea typeface="+mj-ea"/>
              <a:cs typeface="Arial" charset="0"/>
            </a:endParaRPr>
          </a:p>
          <a:p>
            <a:pPr eaLnBrk="1" fontAlgn="auto" hangingPunct="1">
              <a:spcAft>
                <a:spcPts val="0"/>
              </a:spcAft>
              <a:buClr>
                <a:schemeClr val="accent3"/>
              </a:buClr>
              <a:defRPr/>
            </a:pPr>
            <a:r>
              <a:rPr lang="en-US" sz="2800" dirty="0">
                <a:solidFill>
                  <a:schemeClr val="tx1"/>
                </a:solidFill>
                <a:latin typeface="Calibri" panose="020F0502020204030204" pitchFamily="34" charset="0"/>
                <a:cs typeface="Calibri" panose="020F0502020204030204" pitchFamily="34" charset="0"/>
              </a:rPr>
              <a:t>Multi-unit projects</a:t>
            </a:r>
          </a:p>
          <a:p>
            <a:pPr marL="0" indent="0">
              <a:buClr>
                <a:schemeClr val="accent3"/>
              </a:buClr>
              <a:buNone/>
              <a:defRPr/>
            </a:pPr>
            <a:r>
              <a:rPr lang="en-US" sz="3200" dirty="0">
                <a:solidFill>
                  <a:prstClr val="black"/>
                </a:solidFill>
                <a:latin typeface="Calibri" panose="020F0502020204030204" pitchFamily="34" charset="0"/>
                <a:ea typeface="+mj-ea"/>
                <a:cs typeface="Calibri" panose="020F0502020204030204" pitchFamily="34" charset="0"/>
              </a:rPr>
              <a:t>  </a:t>
            </a:r>
            <a:r>
              <a:rPr lang="en-US" sz="2800" dirty="0">
                <a:solidFill>
                  <a:prstClr val="black"/>
                </a:solidFill>
                <a:latin typeface="Calibri" panose="020F0502020204030204" pitchFamily="34" charset="0"/>
                <a:ea typeface="+mj-ea"/>
                <a:cs typeface="Calibri" panose="020F0502020204030204" pitchFamily="34" charset="0"/>
              </a:rPr>
              <a:t>(51% of households must be low-income)</a:t>
            </a:r>
          </a:p>
          <a:p>
            <a:pPr marL="0" indent="0" eaLnBrk="1" fontAlgn="auto" hangingPunct="1">
              <a:spcAft>
                <a:spcPts val="0"/>
              </a:spcAft>
              <a:buClr>
                <a:schemeClr val="accent3"/>
              </a:buClr>
              <a:buNone/>
              <a:defRPr/>
            </a:pPr>
            <a:endParaRPr lang="en-US" dirty="0"/>
          </a:p>
        </p:txBody>
      </p:sp>
      <p:sp>
        <p:nvSpPr>
          <p:cNvPr id="4" name="Text Placeholder 3">
            <a:extLst>
              <a:ext uri="{FF2B5EF4-FFF2-40B4-BE49-F238E27FC236}">
                <a16:creationId xmlns:a16="http://schemas.microsoft.com/office/drawing/2014/main" id="{CCD613AE-4C5D-5F1A-B98E-67FC9483537C}"/>
              </a:ext>
            </a:extLst>
          </p:cNvPr>
          <p:cNvSpPr>
            <a:spLocks noGrp="1"/>
          </p:cNvSpPr>
          <p:nvPr>
            <p:ph type="body" sz="half" idx="2"/>
          </p:nvPr>
        </p:nvSpPr>
        <p:spPr>
          <a:xfrm>
            <a:off x="839787" y="1179095"/>
            <a:ext cx="4438065" cy="1427747"/>
          </a:xfrm>
        </p:spPr>
        <p:txBody>
          <a:bodyPr>
            <a:normAutofit fontScale="55000" lnSpcReduction="20000"/>
          </a:bodyPr>
          <a:lstStyle/>
          <a:p>
            <a:endParaRPr lang="en-US" sz="1600" dirty="0">
              <a:solidFill>
                <a:prstClr val="black"/>
              </a:solidFill>
              <a:latin typeface="+mj-lt"/>
              <a:ea typeface="+mj-ea"/>
              <a:cs typeface="Arial" charset="0"/>
            </a:endParaRPr>
          </a:p>
          <a:p>
            <a:endParaRPr lang="en-US" dirty="0">
              <a:solidFill>
                <a:prstClr val="black"/>
              </a:solidFill>
              <a:latin typeface="+mj-lt"/>
              <a:ea typeface="+mj-ea"/>
              <a:cs typeface="Arial" charset="0"/>
            </a:endParaRPr>
          </a:p>
          <a:p>
            <a:r>
              <a:rPr lang="en-US" sz="5800" dirty="0">
                <a:solidFill>
                  <a:prstClr val="black"/>
                </a:solidFill>
                <a:latin typeface="Calibri" panose="020F0502020204030204" pitchFamily="34" charset="0"/>
                <a:ea typeface="+mj-ea"/>
                <a:cs typeface="Calibri" panose="020F0502020204030204" pitchFamily="34" charset="0"/>
              </a:rPr>
              <a:t>LMH– Housing category</a:t>
            </a:r>
          </a:p>
          <a:p>
            <a:r>
              <a:rPr lang="en-US" sz="2800" dirty="0">
                <a:solidFill>
                  <a:prstClr val="black"/>
                </a:solidFill>
                <a:latin typeface="+mj-lt"/>
                <a:ea typeface="+mj-ea"/>
                <a:cs typeface="Arial" charset="0"/>
              </a:rPr>
              <a:t> </a:t>
            </a:r>
            <a:endParaRPr lang="en-US" dirty="0"/>
          </a:p>
        </p:txBody>
      </p:sp>
    </p:spTree>
    <p:extLst>
      <p:ext uri="{BB962C8B-B14F-4D97-AF65-F5344CB8AC3E}">
        <p14:creationId xmlns:p14="http://schemas.microsoft.com/office/powerpoint/2010/main" val="1389328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8A99D-5A0D-12D6-2915-74BFCE9FA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1D64CD-A2A4-1C8F-BB42-732438BA44C0}"/>
              </a:ext>
            </a:extLst>
          </p:cNvPr>
          <p:cNvSpPr>
            <a:spLocks noGrp="1"/>
          </p:cNvSpPr>
          <p:nvPr>
            <p:ph type="title"/>
          </p:nvPr>
        </p:nvSpPr>
        <p:spPr>
          <a:xfrm>
            <a:off x="1925053" y="553454"/>
            <a:ext cx="9825789" cy="537409"/>
          </a:xfrm>
        </p:spPr>
        <p:txBody>
          <a:bodyPr>
            <a:normAutofit/>
          </a:bodyPr>
          <a:lstStyle/>
          <a:p>
            <a:r>
              <a:rPr lang="en-US" b="1" dirty="0">
                <a:latin typeface="Calibri" panose="020F0502020204030204" pitchFamily="34" charset="0"/>
                <a:cs typeface="Calibri" panose="020F0502020204030204" pitchFamily="34" charset="0"/>
              </a:rPr>
              <a:t>HUD Low/Mod Income (LMI) National Objective</a:t>
            </a:r>
          </a:p>
        </p:txBody>
      </p:sp>
      <p:sp>
        <p:nvSpPr>
          <p:cNvPr id="3" name="Content Placeholder 2">
            <a:extLst>
              <a:ext uri="{FF2B5EF4-FFF2-40B4-BE49-F238E27FC236}">
                <a16:creationId xmlns:a16="http://schemas.microsoft.com/office/drawing/2014/main" id="{3CF3E25F-3487-6E0F-4465-FA6C7A9A752A}"/>
              </a:ext>
            </a:extLst>
          </p:cNvPr>
          <p:cNvSpPr>
            <a:spLocks noGrp="1"/>
          </p:cNvSpPr>
          <p:nvPr>
            <p:ph idx="1"/>
          </p:nvPr>
        </p:nvSpPr>
        <p:spPr>
          <a:xfrm>
            <a:off x="5180011" y="1628273"/>
            <a:ext cx="6707189" cy="4753573"/>
          </a:xfrm>
        </p:spPr>
        <p:txBody>
          <a:bodyPr/>
          <a:lstStyle/>
          <a:p>
            <a:pPr eaLnBrk="1" fontAlgn="auto" hangingPunct="1">
              <a:spcAft>
                <a:spcPts val="0"/>
              </a:spcAft>
              <a:buClr>
                <a:schemeClr val="accent3"/>
              </a:buClr>
              <a:defRPr/>
            </a:pPr>
            <a:r>
              <a:rPr lang="en-US" sz="2800" dirty="0">
                <a:solidFill>
                  <a:prstClr val="black"/>
                </a:solidFill>
                <a:latin typeface="Calibri" panose="020F0502020204030204" pitchFamily="34" charset="0"/>
                <a:ea typeface="+mj-ea"/>
                <a:cs typeface="Calibri" panose="020F0502020204030204" pitchFamily="34" charset="0"/>
              </a:rPr>
              <a:t>Benefits all residents in a particular area</a:t>
            </a:r>
          </a:p>
          <a:p>
            <a:pPr marL="0" indent="0" eaLnBrk="1" fontAlgn="auto" hangingPunct="1">
              <a:spcAft>
                <a:spcPts val="0"/>
              </a:spcAft>
              <a:buClr>
                <a:schemeClr val="accent3"/>
              </a:buClr>
              <a:buNone/>
              <a:defRPr/>
            </a:pPr>
            <a:endParaRPr lang="en-US" sz="2800" dirty="0">
              <a:solidFill>
                <a:prstClr val="black"/>
              </a:solidFill>
              <a:latin typeface="Calibri" panose="020F0502020204030204" pitchFamily="34" charset="0"/>
              <a:ea typeface="+mj-ea"/>
              <a:cs typeface="Calibri" panose="020F0502020204030204" pitchFamily="34" charset="0"/>
            </a:endParaRPr>
          </a:p>
          <a:p>
            <a:pPr eaLnBrk="1" fontAlgn="auto" hangingPunct="1">
              <a:spcAft>
                <a:spcPts val="0"/>
              </a:spcAft>
              <a:buClr>
                <a:schemeClr val="accent3"/>
              </a:buClr>
              <a:defRPr/>
            </a:pPr>
            <a:r>
              <a:rPr lang="en-US" sz="2800" dirty="0">
                <a:solidFill>
                  <a:prstClr val="black"/>
                </a:solidFill>
                <a:latin typeface="Calibri" panose="020F0502020204030204" pitchFamily="34" charset="0"/>
                <a:ea typeface="+mj-ea"/>
                <a:cs typeface="Calibri" panose="020F0502020204030204" pitchFamily="34" charset="0"/>
              </a:rPr>
              <a:t>At least 51% </a:t>
            </a:r>
            <a:r>
              <a:rPr lang="en-US" sz="2800">
                <a:solidFill>
                  <a:prstClr val="black"/>
                </a:solidFill>
                <a:latin typeface="Calibri" panose="020F0502020204030204" pitchFamily="34" charset="0"/>
                <a:ea typeface="+mj-ea"/>
                <a:cs typeface="Calibri" panose="020F0502020204030204" pitchFamily="34" charset="0"/>
              </a:rPr>
              <a:t>of those </a:t>
            </a:r>
            <a:r>
              <a:rPr lang="en-US" sz="2800" dirty="0">
                <a:solidFill>
                  <a:prstClr val="black"/>
                </a:solidFill>
                <a:latin typeface="Calibri" panose="020F0502020204030204" pitchFamily="34" charset="0"/>
                <a:ea typeface="+mj-ea"/>
                <a:cs typeface="Calibri" panose="020F0502020204030204" pitchFamily="34" charset="0"/>
              </a:rPr>
              <a:t>residents must be </a:t>
            </a:r>
            <a:r>
              <a:rPr lang="en-US" sz="2800">
                <a:solidFill>
                  <a:prstClr val="black"/>
                </a:solidFill>
                <a:latin typeface="Calibri" panose="020F0502020204030204" pitchFamily="34" charset="0"/>
                <a:ea typeface="+mj-ea"/>
                <a:cs typeface="Calibri" panose="020F0502020204030204" pitchFamily="34" charset="0"/>
              </a:rPr>
              <a:t>LMI persons</a:t>
            </a:r>
            <a:endParaRPr lang="en-US" sz="2800" dirty="0">
              <a:solidFill>
                <a:prstClr val="black"/>
              </a:solidFill>
              <a:latin typeface="Calibri" panose="020F0502020204030204" pitchFamily="34" charset="0"/>
              <a:ea typeface="+mj-ea"/>
              <a:cs typeface="Calibri" panose="020F0502020204030204" pitchFamily="34" charset="0"/>
            </a:endParaRPr>
          </a:p>
          <a:p>
            <a:pPr eaLnBrk="1" fontAlgn="auto" hangingPunct="1">
              <a:spcAft>
                <a:spcPts val="0"/>
              </a:spcAft>
              <a:buClr>
                <a:schemeClr val="accent3"/>
              </a:buClr>
              <a:defRPr/>
            </a:pPr>
            <a:endParaRPr lang="en-US" sz="2800" dirty="0">
              <a:solidFill>
                <a:prstClr val="black"/>
              </a:solidFill>
              <a:latin typeface="Calibri" panose="020F0502020204030204" pitchFamily="34" charset="0"/>
              <a:ea typeface="+mj-ea"/>
              <a:cs typeface="Calibri" panose="020F0502020204030204" pitchFamily="34" charset="0"/>
            </a:endParaRPr>
          </a:p>
          <a:p>
            <a:pPr eaLnBrk="1" fontAlgn="auto" hangingPunct="1">
              <a:spcAft>
                <a:spcPts val="0"/>
              </a:spcAft>
              <a:buClr>
                <a:schemeClr val="accent3"/>
              </a:buClr>
              <a:defRPr/>
            </a:pPr>
            <a:r>
              <a:rPr lang="en-US" sz="2800" dirty="0">
                <a:solidFill>
                  <a:prstClr val="black"/>
                </a:solidFill>
                <a:latin typeface="Calibri" panose="020F0502020204030204" pitchFamily="34" charset="0"/>
                <a:ea typeface="+mj-ea"/>
                <a:cs typeface="Calibri" panose="020F0502020204030204" pitchFamily="34" charset="0"/>
              </a:rPr>
              <a:t>Improvements to infrastructure, public areas, public facilities (gutters, sidewalks, community center)</a:t>
            </a:r>
          </a:p>
          <a:p>
            <a:pPr marL="0" indent="0" eaLnBrk="1" fontAlgn="auto" hangingPunct="1">
              <a:spcAft>
                <a:spcPts val="0"/>
              </a:spcAft>
              <a:buClr>
                <a:schemeClr val="accent3"/>
              </a:buClr>
              <a:buNone/>
              <a:defRPr/>
            </a:pPr>
            <a:endParaRPr lang="en-US" dirty="0"/>
          </a:p>
        </p:txBody>
      </p:sp>
      <p:sp>
        <p:nvSpPr>
          <p:cNvPr id="4" name="Text Placeholder 3">
            <a:extLst>
              <a:ext uri="{FF2B5EF4-FFF2-40B4-BE49-F238E27FC236}">
                <a16:creationId xmlns:a16="http://schemas.microsoft.com/office/drawing/2014/main" id="{58BDC009-CA1B-7419-AF2B-645A58136539}"/>
              </a:ext>
            </a:extLst>
          </p:cNvPr>
          <p:cNvSpPr>
            <a:spLocks noGrp="1"/>
          </p:cNvSpPr>
          <p:nvPr>
            <p:ph type="body" sz="half" idx="2"/>
          </p:nvPr>
        </p:nvSpPr>
        <p:spPr>
          <a:xfrm>
            <a:off x="815725" y="1090863"/>
            <a:ext cx="4085138" cy="2093495"/>
          </a:xfrm>
        </p:spPr>
        <p:txBody>
          <a:bodyPr>
            <a:noAutofit/>
          </a:bodyPr>
          <a:lstStyle/>
          <a:p>
            <a:endParaRPr lang="en-US" sz="3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r>
              <a:rPr lang="en-US" sz="3200" dirty="0">
                <a:solidFill>
                  <a:prstClr val="black"/>
                </a:solidFill>
                <a:latin typeface="Calibri" panose="020F0502020204030204" pitchFamily="34" charset="0"/>
                <a:ea typeface="Calibri" panose="020F0502020204030204" pitchFamily="34" charset="0"/>
                <a:cs typeface="Calibri" panose="020F0502020204030204" pitchFamily="34" charset="0"/>
              </a:rPr>
              <a:t>LMA– Area Benefit category</a:t>
            </a:r>
          </a:p>
          <a:p>
            <a:r>
              <a:rPr lang="en-US" sz="3200" dirty="0">
                <a:solidFill>
                  <a:prstClr val="black"/>
                </a:solidFill>
                <a:latin typeface="Calibri" panose="020F0502020204030204" pitchFamily="34" charset="0"/>
                <a:ea typeface="Calibri" panose="020F0502020204030204" pitchFamily="34" charset="0"/>
                <a:cs typeface="Calibri" panose="020F0502020204030204" pitchFamily="34" charset="0"/>
              </a:rPr>
              <a:t> </a:t>
            </a: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6483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1A50A-C35F-6987-7F0F-08FB71D56E63}"/>
              </a:ext>
            </a:extLst>
          </p:cNvPr>
          <p:cNvSpPr>
            <a:spLocks noGrp="1"/>
          </p:cNvSpPr>
          <p:nvPr>
            <p:ph type="title"/>
          </p:nvPr>
        </p:nvSpPr>
        <p:spPr>
          <a:xfrm>
            <a:off x="1212574" y="457201"/>
            <a:ext cx="10141225" cy="1967948"/>
          </a:xfrm>
        </p:spPr>
        <p:txBody>
          <a:bodyPr>
            <a:normAutofit fontScale="90000"/>
          </a:bodyPr>
          <a:lstStyle/>
          <a:p>
            <a:b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br>
            <a:b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t>2025 Santa Clara County Income Limits    </a:t>
            </a:r>
            <a:b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t>Effective April 1, 2025 </a:t>
            </a:r>
            <a:br>
              <a:rPr kumimoji="0" lang="en-US" sz="40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200" b="0" i="0" u="none" strike="noStrike" kern="1200" cap="none" spc="0" normalizeH="0" baseline="0" noProof="0" dirty="0">
                <a:ln>
                  <a:noFill/>
                </a:ln>
                <a:solidFill>
                  <a:srgbClr val="262626"/>
                </a:solidFill>
                <a:effectLst/>
                <a:uLnTx/>
                <a:uFillTx/>
                <a:latin typeface="Calibri" panose="020F0502020204030204" pitchFamily="34" charset="0"/>
                <a:ea typeface="Calibri" panose="020F0502020204030204" pitchFamily="34" charset="0"/>
                <a:cs typeface="Calibri" panose="020F0502020204030204" pitchFamily="34" charset="0"/>
              </a:rPr>
              <a:t>(updated annually in April or May)</a:t>
            </a:r>
            <a:br>
              <a:rPr kumimoji="0" lang="en-US" sz="4000" b="0" i="0" u="none" strike="noStrike" kern="1200" cap="none" spc="0" normalizeH="0" baseline="0" noProof="0" dirty="0">
                <a:ln>
                  <a:noFill/>
                </a:ln>
                <a:solidFill>
                  <a:srgbClr val="262626"/>
                </a:solidFill>
                <a:effectLst/>
                <a:highlight>
                  <a:srgbClr val="FFFF00"/>
                </a:highlight>
                <a:uLnTx/>
                <a:uFillTx/>
                <a:latin typeface="Arial"/>
                <a:ea typeface="+mj-ea"/>
                <a:cs typeface="+mj-cs"/>
              </a:rPr>
            </a:br>
            <a:br>
              <a:rPr kumimoji="0" lang="en-US" sz="2400" b="0" i="0" u="none" strike="noStrike" kern="1200" cap="none" spc="0" normalizeH="0" baseline="0" noProof="0" dirty="0">
                <a:ln>
                  <a:noFill/>
                </a:ln>
                <a:solidFill>
                  <a:srgbClr val="262626"/>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br>
            <a:r>
              <a:rPr kumimoji="0" lang="en-US" sz="2400" b="0" i="0" u="none" strike="noStrike" kern="1200" cap="none" spc="0" normalizeH="0" baseline="0" noProof="0" dirty="0">
                <a:ln>
                  <a:noFill/>
                </a:ln>
                <a:solidFill>
                  <a:srgbClr val="1B1D5A">
                    <a:lumMod val="75000"/>
                  </a:srgbClr>
                </a:solidFill>
                <a:effectLst/>
                <a:uLnTx/>
                <a:uFillTx/>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https://www.huduser.gov/portal/datasets/il/il2025/select_Geography.odn</a:t>
            </a:r>
            <a:br>
              <a:rPr kumimoji="0" lang="en-US" sz="2400" b="0" i="0" u="none" strike="noStrike" kern="1200" cap="none" spc="0" normalizeH="0" baseline="0" noProof="0" dirty="0">
                <a:ln>
                  <a:noFill/>
                </a:ln>
                <a:solidFill>
                  <a:srgbClr val="1B1D5A">
                    <a:lumMod val="75000"/>
                  </a:srgbClr>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2400" b="0" i="0" u="none" strike="noStrike" kern="1200" cap="none" spc="0" normalizeH="0" baseline="0" noProof="0" dirty="0">
                <a:ln>
                  <a:noFill/>
                </a:ln>
                <a:solidFill>
                  <a:srgbClr val="1B1D5A">
                    <a:lumMod val="75000"/>
                  </a:srgbClr>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700" b="0" i="0" u="none" strike="noStrike" kern="1200" cap="none" spc="0" normalizeH="0" baseline="0" noProof="0" dirty="0">
                <a:ln>
                  <a:noFill/>
                </a:ln>
                <a:solidFill>
                  <a:schemeClr val="accent2">
                    <a:lumMod val="75000"/>
                  </a:schemeClr>
                </a:solidFill>
                <a:effectLst/>
                <a:uLnTx/>
                <a:uFillTx/>
                <a:latin typeface="Calibri" panose="020F0502020204030204" pitchFamily="34" charset="0"/>
                <a:ea typeface="Calibri" panose="020F0502020204030204" pitchFamily="34" charset="0"/>
                <a:cs typeface="Calibri" panose="020F0502020204030204" pitchFamily="34" charset="0"/>
              </a:rPr>
              <a:t>  </a:t>
            </a:r>
            <a:endParaRPr lang="en-US" sz="2700" dirty="0">
              <a:solidFill>
                <a:schemeClr val="accent2">
                  <a:lumMod val="75000"/>
                </a:schemeClr>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p:txBody>
      </p:sp>
      <p:pic>
        <p:nvPicPr>
          <p:cNvPr id="7" name="Content Placeholder 6">
            <a:extLst>
              <a:ext uri="{FF2B5EF4-FFF2-40B4-BE49-F238E27FC236}">
                <a16:creationId xmlns:a16="http://schemas.microsoft.com/office/drawing/2014/main" id="{F2A2BAB6-C815-FAC9-1D1F-9E0F073AA5CA}"/>
              </a:ext>
            </a:extLst>
          </p:cNvPr>
          <p:cNvPicPr>
            <a:picLocks noGrp="1" noChangeAspect="1"/>
          </p:cNvPicPr>
          <p:nvPr>
            <p:ph idx="1"/>
          </p:nvPr>
        </p:nvPicPr>
        <p:blipFill>
          <a:blip r:embed="rId4"/>
          <a:stretch>
            <a:fillRect/>
          </a:stretch>
        </p:blipFill>
        <p:spPr>
          <a:xfrm>
            <a:off x="675861" y="2922104"/>
            <a:ext cx="11211339" cy="3776870"/>
          </a:xfrm>
        </p:spPr>
      </p:pic>
    </p:spTree>
    <p:extLst>
      <p:ext uri="{BB962C8B-B14F-4D97-AF65-F5344CB8AC3E}">
        <p14:creationId xmlns:p14="http://schemas.microsoft.com/office/powerpoint/2010/main" val="1789700743"/>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B5235-C5C9-C922-F514-7E49FFD5D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807DCB-FF2A-39F7-1F1D-D8E6EC31BDEF}"/>
              </a:ext>
            </a:extLst>
          </p:cNvPr>
          <p:cNvSpPr>
            <a:spLocks noGrp="1"/>
          </p:cNvSpPr>
          <p:nvPr>
            <p:ph type="ctrTitle"/>
          </p:nvPr>
        </p:nvSpPr>
        <p:spPr>
          <a:xfrm>
            <a:off x="1418540" y="553453"/>
            <a:ext cx="9859060" cy="1102352"/>
          </a:xfrm>
        </p:spPr>
        <p:txBody>
          <a:bodyPr>
            <a:noAutofit/>
          </a:bodyPr>
          <a:lstStyle/>
          <a:p>
            <a:pPr algn="l"/>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CDBG NOFA/CAPER Results Public Hearing Agenda</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AB94BAA-1D20-E04D-C922-DE5A852FC0D9}"/>
              </a:ext>
            </a:extLst>
          </p:cNvPr>
          <p:cNvSpPr>
            <a:spLocks noGrp="1"/>
          </p:cNvSpPr>
          <p:nvPr>
            <p:ph type="subTitle" idx="1"/>
          </p:nvPr>
        </p:nvSpPr>
        <p:spPr>
          <a:xfrm>
            <a:off x="1418540" y="1993557"/>
            <a:ext cx="9144000" cy="4728519"/>
          </a:xfrm>
        </p:spPr>
        <p:txBody>
          <a:bodyPr>
            <a:noAutofit/>
          </a:bodyPr>
          <a:lstStyle/>
          <a:p>
            <a:pPr marL="342900" indent="-342900" algn="l">
              <a:lnSpc>
                <a:spcPct val="100000"/>
              </a:lnSpc>
              <a:spcBef>
                <a:spcPct val="20000"/>
              </a:spcBef>
              <a:buSzPct val="97000"/>
              <a:buFont typeface="Calibri" panose="020F0502020204030204" pitchFamily="34" charset="0"/>
              <a:buChar char="●"/>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Call public hearing to order</a:t>
            </a:r>
          </a:p>
          <a:p>
            <a:pPr marL="342900" indent="-342900" algn="l">
              <a:lnSpc>
                <a:spcPct val="100000"/>
              </a:lnSpc>
              <a:spcBef>
                <a:spcPct val="20000"/>
              </a:spcBef>
              <a:buSzPct val="97000"/>
              <a:buFont typeface="Calibri" panose="020F0502020204030204" pitchFamily="34" charset="0"/>
              <a:buChar char="●"/>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Recorded Public </a:t>
            </a:r>
            <a:r>
              <a:rPr kumimoji="0" lang="en-US" b="0" i="0" u="none" kern="1200" cap="none" spc="0" normalizeH="0" noProof="0" dirty="0">
                <a:ln>
                  <a:noFill/>
                </a:ln>
                <a:solidFill>
                  <a:schemeClr val="tx1"/>
                </a:solidFill>
                <a:effectLst/>
                <a:uLnTx/>
                <a:uFillTx/>
                <a:latin typeface="Calibri" panose="020F0502020204030204" pitchFamily="34" charset="0"/>
                <a:ea typeface="+mn-ea"/>
                <a:cs typeface="Calibri" panose="020F0502020204030204" pitchFamily="34" charset="0"/>
              </a:rPr>
              <a:t>h</a:t>
            </a: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earing to be posted at </a:t>
            </a: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hlinkClick r:id="rId2"/>
              </a:rPr>
              <a:t>cityofgilroy.org/cdbg</a:t>
            </a:r>
            <a:endPar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Staff introductions</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Overview of PY 2024-2025 CDBG CAPER results</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dirty="0">
                <a:solidFill>
                  <a:schemeClr val="tx1"/>
                </a:solidFill>
                <a:latin typeface="Calibri" panose="020F0502020204030204" pitchFamily="34" charset="0"/>
                <a:cs typeface="Calibri" panose="020F0502020204030204" pitchFamily="34" charset="0"/>
              </a:rPr>
              <a:t>Questions</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dirty="0">
                <a:solidFill>
                  <a:schemeClr val="tx1"/>
                </a:solidFill>
                <a:latin typeface="Calibri" panose="020F0502020204030204" pitchFamily="34" charset="0"/>
                <a:cs typeface="Calibri" panose="020F0502020204030204" pitchFamily="34" charset="0"/>
              </a:rPr>
              <a:t>Public comments</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Overview of PY 2026-2027 CDBG NOFA</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kern="1200" cap="none" spc="0" normalizeH="0" noProof="0" dirty="0">
                <a:ln>
                  <a:noFill/>
                </a:ln>
                <a:solidFill>
                  <a:schemeClr val="tx1"/>
                </a:solidFill>
                <a:effectLst/>
                <a:uLnTx/>
                <a:uFillTx/>
                <a:latin typeface="Calibri" panose="020F0502020204030204" pitchFamily="34" charset="0"/>
                <a:ea typeface="+mn-ea"/>
                <a:cs typeface="Calibri" panose="020F0502020204030204" pitchFamily="34" charset="0"/>
              </a:rPr>
              <a:t>Questions</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lang="en-US" dirty="0">
                <a:solidFill>
                  <a:schemeClr val="tx1"/>
                </a:solidFill>
                <a:latin typeface="Calibri" panose="020F0502020204030204" pitchFamily="34" charset="0"/>
                <a:cs typeface="Calibri" panose="020F0502020204030204" pitchFamily="34" charset="0"/>
              </a:rPr>
              <a:t>Public comments</a:t>
            </a:r>
          </a:p>
          <a:p>
            <a:pPr marL="342900" marR="0" lvl="0" indent="-34290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r>
              <a:rPr kumimoji="0" lang="en-US" b="0" i="0" u="none" kern="1200" cap="none" spc="0" normalizeH="0" noProof="0" dirty="0">
                <a:ln>
                  <a:noFill/>
                </a:ln>
                <a:solidFill>
                  <a:schemeClr val="tx1"/>
                </a:solidFill>
                <a:effectLst/>
                <a:uLnTx/>
                <a:uFillTx/>
                <a:latin typeface="Calibri" panose="020F0502020204030204" pitchFamily="34" charset="0"/>
                <a:ea typeface="+mn-ea"/>
                <a:cs typeface="Calibri" panose="020F0502020204030204" pitchFamily="34" charset="0"/>
              </a:rPr>
              <a:t>Adjourn </a:t>
            </a:r>
            <a:r>
              <a:rPr kumimoji="0" lang="en-US" b="0" i="0" u="none" kern="1200" cap="none" spc="0" normalizeH="0" noProof="0">
                <a:ln>
                  <a:noFill/>
                </a:ln>
                <a:solidFill>
                  <a:schemeClr val="tx1"/>
                </a:solidFill>
                <a:effectLst/>
                <a:uLnTx/>
                <a:uFillTx/>
                <a:latin typeface="Calibri" panose="020F0502020204030204" pitchFamily="34" charset="0"/>
                <a:ea typeface="+mn-ea"/>
                <a:cs typeface="Calibri" panose="020F0502020204030204" pitchFamily="34" charset="0"/>
              </a:rPr>
              <a:t>public hearing</a:t>
            </a:r>
            <a:endParaRPr kumimoji="0" lang="en-US" b="0" i="0" u="none" kern="1200" cap="none" spc="0" normalizeH="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endParaRPr lang="en-US" sz="1800" dirty="0"/>
          </a:p>
        </p:txBody>
      </p:sp>
    </p:spTree>
    <p:extLst>
      <p:ext uri="{BB962C8B-B14F-4D97-AF65-F5344CB8AC3E}">
        <p14:creationId xmlns:p14="http://schemas.microsoft.com/office/powerpoint/2010/main" val="2904833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C8BF-1543-461F-E85F-2FD3B4C78CAD}"/>
              </a:ext>
            </a:extLst>
          </p:cNvPr>
          <p:cNvSpPr>
            <a:spLocks noGrp="1"/>
          </p:cNvSpPr>
          <p:nvPr>
            <p:ph type="title"/>
          </p:nvPr>
        </p:nvSpPr>
        <p:spPr>
          <a:xfrm>
            <a:off x="1441834" y="545431"/>
            <a:ext cx="9911965" cy="770021"/>
          </a:xfrm>
        </p:spPr>
        <p:txBody>
          <a:bodyPr>
            <a:noAutofit/>
          </a:bodyPr>
          <a:lstStyle/>
          <a:p>
            <a:r>
              <a:rPr lang="en-US" sz="3200" b="1" dirty="0">
                <a:latin typeface="Calibri" panose="020F0502020204030204" pitchFamily="34" charset="0"/>
                <a:ea typeface="Calibri" panose="020F0502020204030204" pitchFamily="34" charset="0"/>
                <a:cs typeface="Calibri" panose="020F0502020204030204" pitchFamily="34" charset="0"/>
              </a:rPr>
              <a:t>Simplified Application and Supporting Documents</a:t>
            </a:r>
          </a:p>
        </p:txBody>
      </p:sp>
      <p:sp>
        <p:nvSpPr>
          <p:cNvPr id="3" name="Content Placeholder 2">
            <a:extLst>
              <a:ext uri="{FF2B5EF4-FFF2-40B4-BE49-F238E27FC236}">
                <a16:creationId xmlns:a16="http://schemas.microsoft.com/office/drawing/2014/main" id="{9094C330-5B96-9F84-7735-FB43EDC725AB}"/>
              </a:ext>
            </a:extLst>
          </p:cNvPr>
          <p:cNvSpPr>
            <a:spLocks noGrp="1"/>
          </p:cNvSpPr>
          <p:nvPr>
            <p:ph idx="1"/>
          </p:nvPr>
        </p:nvSpPr>
        <p:spPr>
          <a:xfrm>
            <a:off x="1441835" y="1145059"/>
            <a:ext cx="9911965" cy="5608667"/>
          </a:xfrm>
        </p:spPr>
        <p:txBody>
          <a:bodyPr>
            <a:normAutofit fontScale="25000" lnSpcReduction="20000"/>
          </a:bodyPr>
          <a:lstStyle/>
          <a:p>
            <a:pPr marL="0" indent="0">
              <a:buNone/>
            </a:pPr>
            <a:endParaRPr lang="en-US" altLang="en-US" sz="1600" i="1" dirty="0">
              <a:solidFill>
                <a:schemeClr val="tx1"/>
              </a:solidFill>
              <a:latin typeface="Calibri" panose="020F0502020204030204" pitchFamily="34" charset="0"/>
              <a:cs typeface="Calibri" panose="020F0502020204030204" pitchFamily="34" charset="0"/>
            </a:endParaRPr>
          </a:p>
          <a:p>
            <a:pPr>
              <a:defRPr/>
            </a:pPr>
            <a:endParaRPr lang="en-US" sz="9600" dirty="0">
              <a:solidFill>
                <a:schemeClr val="tx1"/>
              </a:solidFill>
              <a:latin typeface="Calibri" panose="020F0502020204030204" pitchFamily="34" charset="0"/>
              <a:cs typeface="Calibri" panose="020F0502020204030204" pitchFamily="34" charset="0"/>
            </a:endParaRPr>
          </a:p>
          <a:p>
            <a:pPr>
              <a:defRPr/>
            </a:pPr>
            <a:r>
              <a:rPr lang="en-US" sz="9600" dirty="0">
                <a:solidFill>
                  <a:schemeClr val="tx1"/>
                </a:solidFill>
                <a:latin typeface="Calibri" panose="020F0502020204030204" pitchFamily="34" charset="0"/>
                <a:cs typeface="Calibri" panose="020F0502020204030204" pitchFamily="34" charset="0"/>
              </a:rPr>
              <a:t>Unique Identity ID (UIE) Number</a:t>
            </a:r>
          </a:p>
          <a:p>
            <a:pPr marL="0" indent="0">
              <a:buFont typeface="Wingdings 2" panose="05020102010507070707" pitchFamily="18" charset="2"/>
              <a:buNone/>
              <a:defRPr/>
            </a:pPr>
            <a:endParaRPr lang="en-US" sz="9600" dirty="0">
              <a:solidFill>
                <a:schemeClr val="tx1"/>
              </a:solidFill>
              <a:latin typeface="Calibri" panose="020F0502020204030204" pitchFamily="34" charset="0"/>
              <a:cs typeface="Calibri" panose="020F0502020204030204" pitchFamily="34" charset="0"/>
            </a:endParaRPr>
          </a:p>
          <a:p>
            <a:pPr>
              <a:defRPr/>
            </a:pPr>
            <a:r>
              <a:rPr lang="en-US" sz="9600" dirty="0">
                <a:solidFill>
                  <a:schemeClr val="tx1"/>
                </a:solidFill>
                <a:latin typeface="Calibri" panose="020F0502020204030204" pitchFamily="34" charset="0"/>
                <a:cs typeface="Calibri" panose="020F0502020204030204" pitchFamily="34" charset="0"/>
              </a:rPr>
              <a:t>Application will be rated based on responses; be clear and concise</a:t>
            </a:r>
          </a:p>
          <a:p>
            <a:pPr marL="0" indent="0">
              <a:buNone/>
              <a:defRPr/>
            </a:pPr>
            <a:endParaRPr lang="en-US" sz="9600" dirty="0">
              <a:solidFill>
                <a:schemeClr val="tx1"/>
              </a:solidFill>
              <a:latin typeface="Calibri" panose="020F0502020204030204" pitchFamily="34" charset="0"/>
              <a:cs typeface="Calibri" panose="020F0502020204030204" pitchFamily="34" charset="0"/>
            </a:endParaRPr>
          </a:p>
          <a:p>
            <a:pPr>
              <a:defRPr/>
            </a:pPr>
            <a:r>
              <a:rPr lang="en-US" sz="9600" dirty="0">
                <a:solidFill>
                  <a:schemeClr val="tx1"/>
                </a:solidFill>
                <a:latin typeface="Calibri" panose="020F0502020204030204" pitchFamily="34" charset="0"/>
                <a:cs typeface="Calibri" panose="020F0502020204030204" pitchFamily="34" charset="0"/>
              </a:rPr>
              <a:t>Review application packet for details</a:t>
            </a:r>
          </a:p>
          <a:p>
            <a:pPr marL="0" indent="0">
              <a:buFont typeface="Wingdings 2" panose="05020102010507070707" pitchFamily="18" charset="2"/>
              <a:buNone/>
              <a:defRPr/>
            </a:pPr>
            <a:endParaRPr lang="en-US" sz="9600" dirty="0">
              <a:solidFill>
                <a:schemeClr val="tx1"/>
              </a:solidFill>
              <a:latin typeface="Calibri" panose="020F0502020204030204" pitchFamily="34" charset="0"/>
              <a:cs typeface="Calibri" panose="020F0502020204030204" pitchFamily="34" charset="0"/>
            </a:endParaRPr>
          </a:p>
          <a:p>
            <a:pPr>
              <a:defRPr/>
            </a:pPr>
            <a:r>
              <a:rPr lang="en-US" sz="9600" dirty="0">
                <a:solidFill>
                  <a:schemeClr val="tx1"/>
                </a:solidFill>
                <a:latin typeface="Calibri" panose="020F0502020204030204" pitchFamily="34" charset="0"/>
                <a:cs typeface="Calibri" panose="020F0502020204030204" pitchFamily="34" charset="0"/>
              </a:rPr>
              <a:t>IRS and FTB tax-exempt status letters (listing current name and address)</a:t>
            </a:r>
          </a:p>
          <a:p>
            <a:pPr>
              <a:defRPr/>
            </a:pPr>
            <a:endParaRPr lang="en-US" sz="9600" dirty="0">
              <a:solidFill>
                <a:schemeClr val="tx1"/>
              </a:solidFill>
              <a:latin typeface="Calibri" panose="020F0502020204030204" pitchFamily="34" charset="0"/>
              <a:cs typeface="Calibri" panose="020F0502020204030204" pitchFamily="34" charset="0"/>
            </a:endParaRPr>
          </a:p>
          <a:p>
            <a:pPr>
              <a:defRPr/>
            </a:pPr>
            <a:r>
              <a:rPr lang="en-US" sz="9600" dirty="0">
                <a:solidFill>
                  <a:schemeClr val="tx1"/>
                </a:solidFill>
                <a:latin typeface="Calibri" panose="020F0502020204030204" pitchFamily="34" charset="0"/>
                <a:cs typeface="Calibri" panose="020F0502020204030204" pitchFamily="34" charset="0"/>
              </a:rPr>
              <a:t>Current Board authorization to request City of Gilroy funding</a:t>
            </a:r>
          </a:p>
          <a:p>
            <a:pPr marL="0" indent="0">
              <a:buNone/>
              <a:defRPr/>
            </a:pPr>
            <a:endParaRPr lang="en-US" sz="9600" dirty="0">
              <a:solidFill>
                <a:schemeClr val="tx1"/>
              </a:solidFill>
              <a:latin typeface="Calibri" panose="020F0502020204030204" pitchFamily="34" charset="0"/>
              <a:cs typeface="Calibri" panose="020F0502020204030204" pitchFamily="34" charset="0"/>
            </a:endParaRPr>
          </a:p>
          <a:p>
            <a:pPr>
              <a:defRPr/>
            </a:pPr>
            <a:r>
              <a:rPr lang="en-US" sz="9600" dirty="0">
                <a:solidFill>
                  <a:schemeClr val="tx1"/>
                </a:solidFill>
                <a:latin typeface="Calibri" panose="020F0502020204030204" pitchFamily="34" charset="0"/>
                <a:cs typeface="Calibri" panose="020F0502020204030204" pitchFamily="34" charset="0"/>
              </a:rPr>
              <a:t>Current Board designation of individual(s) authorized to sign and negotiate contracts on behalf of the agency</a:t>
            </a:r>
          </a:p>
          <a:p>
            <a:endParaRPr lang="en-US" dirty="0"/>
          </a:p>
        </p:txBody>
      </p:sp>
    </p:spTree>
    <p:extLst>
      <p:ext uri="{BB962C8B-B14F-4D97-AF65-F5344CB8AC3E}">
        <p14:creationId xmlns:p14="http://schemas.microsoft.com/office/powerpoint/2010/main" val="3686882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37CB4-BA55-9BED-842D-0E26363C8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2C1873-C299-D4EA-C62A-2D8051ED5FBA}"/>
              </a:ext>
            </a:extLst>
          </p:cNvPr>
          <p:cNvSpPr>
            <a:spLocks noGrp="1"/>
          </p:cNvSpPr>
          <p:nvPr>
            <p:ph type="title"/>
          </p:nvPr>
        </p:nvSpPr>
        <p:spPr>
          <a:xfrm>
            <a:off x="1441835" y="489285"/>
            <a:ext cx="10750165" cy="794084"/>
          </a:xfrm>
        </p:spPr>
        <p:txBody>
          <a:bodyPr>
            <a:normAutofit/>
          </a:bodyPr>
          <a:lstStyle/>
          <a:p>
            <a:r>
              <a:rPr lang="en-US" sz="4000" b="1" dirty="0">
                <a:latin typeface="Calibri" panose="020F0502020204030204" pitchFamily="34" charset="0"/>
                <a:ea typeface="Calibri" panose="020F0502020204030204" pitchFamily="34" charset="0"/>
                <a:cs typeface="Calibri" panose="020F0502020204030204" pitchFamily="34" charset="0"/>
              </a:rPr>
              <a:t>Full Application and Supporting Documents</a:t>
            </a:r>
          </a:p>
        </p:txBody>
      </p:sp>
      <p:sp>
        <p:nvSpPr>
          <p:cNvPr id="3" name="Content Placeholder 2">
            <a:extLst>
              <a:ext uri="{FF2B5EF4-FFF2-40B4-BE49-F238E27FC236}">
                <a16:creationId xmlns:a16="http://schemas.microsoft.com/office/drawing/2014/main" id="{DB0B7514-57BA-5E97-FD23-B285C553CCDF}"/>
              </a:ext>
            </a:extLst>
          </p:cNvPr>
          <p:cNvSpPr>
            <a:spLocks noGrp="1"/>
          </p:cNvSpPr>
          <p:nvPr>
            <p:ph idx="1"/>
          </p:nvPr>
        </p:nvSpPr>
        <p:spPr>
          <a:xfrm>
            <a:off x="1441835" y="1524000"/>
            <a:ext cx="9911965" cy="5229725"/>
          </a:xfrm>
        </p:spPr>
        <p:txBody>
          <a:bodyPr>
            <a:normAutofit/>
          </a:bodyPr>
          <a:lstStyle/>
          <a:p>
            <a:pPr>
              <a:defRPr/>
            </a:pPr>
            <a:r>
              <a:rPr lang="en-US" dirty="0">
                <a:solidFill>
                  <a:schemeClr val="tx1"/>
                </a:solidFill>
                <a:latin typeface="Calibri" panose="020F0502020204030204" pitchFamily="34" charset="0"/>
                <a:cs typeface="Calibri" panose="020F0502020204030204" pitchFamily="34" charset="0"/>
              </a:rPr>
              <a:t>Completed by applicants whose application is allocated funding by the City Council in spring, contingent on HUD funding</a:t>
            </a:r>
          </a:p>
          <a:p>
            <a:pPr>
              <a:defRPr/>
            </a:pPr>
            <a:endParaRPr lang="en-US" sz="1200" dirty="0">
              <a:solidFill>
                <a:schemeClr val="tx1"/>
              </a:solidFill>
              <a:latin typeface="Calibri" panose="020F0502020204030204" pitchFamily="34" charset="0"/>
              <a:cs typeface="Calibri" panose="020F0502020204030204" pitchFamily="34" charset="0"/>
            </a:endParaRPr>
          </a:p>
          <a:p>
            <a:pPr>
              <a:defRPr/>
            </a:pPr>
            <a:r>
              <a:rPr lang="en-US" dirty="0">
                <a:solidFill>
                  <a:schemeClr val="tx1"/>
                </a:solidFill>
                <a:latin typeface="Calibri" panose="020F0502020204030204" pitchFamily="34" charset="0"/>
                <a:cs typeface="Calibri" panose="020F0502020204030204" pitchFamily="34" charset="0"/>
              </a:rPr>
              <a:t>Longer application seeking programmatic and financial details</a:t>
            </a:r>
          </a:p>
          <a:p>
            <a:pPr marL="0" indent="0">
              <a:buNone/>
              <a:defRPr/>
            </a:pPr>
            <a:endParaRPr lang="en-US" sz="1200" dirty="0">
              <a:solidFill>
                <a:schemeClr val="tx1"/>
              </a:solidFill>
              <a:latin typeface="Calibri" panose="020F0502020204030204" pitchFamily="34" charset="0"/>
              <a:cs typeface="Calibri" panose="020F0502020204030204" pitchFamily="34" charset="0"/>
            </a:endParaRPr>
          </a:p>
          <a:p>
            <a:pPr>
              <a:defRPr/>
            </a:pPr>
            <a:r>
              <a:rPr lang="en-US" dirty="0">
                <a:solidFill>
                  <a:schemeClr val="tx1"/>
                </a:solidFill>
                <a:latin typeface="Calibri" panose="020F0502020204030204" pitchFamily="34" charset="0"/>
                <a:cs typeface="Calibri" panose="020F0502020204030204" pitchFamily="34" charset="0"/>
              </a:rPr>
              <a:t>Be clear and concise</a:t>
            </a:r>
          </a:p>
          <a:p>
            <a:pPr>
              <a:defRPr/>
            </a:pPr>
            <a:endParaRPr lang="en-US" sz="1200" dirty="0">
              <a:solidFill>
                <a:schemeClr val="tx1"/>
              </a:solidFill>
              <a:latin typeface="Calibri" panose="020F0502020204030204" pitchFamily="34" charset="0"/>
              <a:cs typeface="Calibri" panose="020F0502020204030204" pitchFamily="34" charset="0"/>
            </a:endParaRPr>
          </a:p>
          <a:p>
            <a:pPr>
              <a:defRPr/>
            </a:pPr>
            <a:r>
              <a:rPr lang="en-US" dirty="0">
                <a:solidFill>
                  <a:schemeClr val="tx1"/>
                </a:solidFill>
                <a:latin typeface="Calibri" panose="020F0502020204030204" pitchFamily="34" charset="0"/>
                <a:cs typeface="Calibri" panose="020F0502020204030204" pitchFamily="34" charset="0"/>
              </a:rPr>
              <a:t>Refer to application packet for details</a:t>
            </a:r>
          </a:p>
          <a:p>
            <a:pPr marL="0" indent="0">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653598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078CC-D4EE-07A8-40D1-60E9F9FB9E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38FFE-394A-1EB7-7F6D-8D382087440B}"/>
              </a:ext>
            </a:extLst>
          </p:cNvPr>
          <p:cNvSpPr>
            <a:spLocks noGrp="1"/>
          </p:cNvSpPr>
          <p:nvPr>
            <p:ph type="title"/>
          </p:nvPr>
        </p:nvSpPr>
        <p:spPr>
          <a:xfrm>
            <a:off x="1441833" y="617621"/>
            <a:ext cx="9911965" cy="786063"/>
          </a:xfrm>
        </p:spPr>
        <p:txBody>
          <a:bodyPr>
            <a:normAutofit/>
          </a:bodyPr>
          <a:lstStyle/>
          <a:p>
            <a:r>
              <a:rPr lang="en-US" sz="4000" b="1" dirty="0">
                <a:latin typeface="Calibri" panose="020F0502020204030204" pitchFamily="34" charset="0"/>
                <a:ea typeface="Calibri" panose="020F0502020204030204" pitchFamily="34" charset="0"/>
                <a:cs typeface="Calibri" panose="020F0502020204030204" pitchFamily="34" charset="0"/>
              </a:rPr>
              <a:t>Application Process</a:t>
            </a:r>
          </a:p>
        </p:txBody>
      </p:sp>
      <p:sp>
        <p:nvSpPr>
          <p:cNvPr id="3" name="Content Placeholder 2">
            <a:extLst>
              <a:ext uri="{FF2B5EF4-FFF2-40B4-BE49-F238E27FC236}">
                <a16:creationId xmlns:a16="http://schemas.microsoft.com/office/drawing/2014/main" id="{124F935E-68CC-F147-D19C-5007A4F1F0E1}"/>
              </a:ext>
            </a:extLst>
          </p:cNvPr>
          <p:cNvSpPr>
            <a:spLocks noGrp="1"/>
          </p:cNvSpPr>
          <p:nvPr>
            <p:ph idx="1"/>
          </p:nvPr>
        </p:nvSpPr>
        <p:spPr>
          <a:xfrm>
            <a:off x="1441835" y="1331495"/>
            <a:ext cx="9911965" cy="5422231"/>
          </a:xfrm>
        </p:spPr>
        <p:txBody>
          <a:bodyPr>
            <a:normAutofit/>
          </a:bodyPr>
          <a:lstStyle/>
          <a:p>
            <a:pPr>
              <a:buSzPct val="97000"/>
              <a:buFont typeface="Calibri" panose="020F0502020204030204" pitchFamily="34" charset="0"/>
              <a:buChar char="●"/>
            </a:pPr>
            <a:endParaRPr lang="en-US" altLang="en-US" sz="1600" i="1"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Clr>
                <a:schemeClr val="tx1"/>
              </a:buClr>
              <a:buSzPct val="97000"/>
              <a:buFont typeface="Calibri" panose="020F0502020204030204" pitchFamily="34" charset="0"/>
              <a:buChar char="●"/>
              <a:defRPr/>
            </a:pPr>
            <a:r>
              <a:rPr lang="en-US" sz="2800" dirty="0">
                <a:solidFill>
                  <a:schemeClr val="tx1"/>
                </a:solidFill>
                <a:latin typeface="Calibri" panose="020F0502020204030204" pitchFamily="34" charset="0"/>
                <a:cs typeface="Calibri" panose="020F0502020204030204" pitchFamily="34" charset="0"/>
              </a:rPr>
              <a:t>New applicants or applicants with a new project must:</a:t>
            </a:r>
          </a:p>
          <a:p>
            <a:pPr lvl="1" eaLnBrk="1" fontAlgn="auto" hangingPunct="1">
              <a:spcAft>
                <a:spcPts val="0"/>
              </a:spcAft>
              <a:buClr>
                <a:schemeClr val="tx1"/>
              </a:buClr>
              <a:buSzPct val="97000"/>
              <a:buFont typeface="Wingdings" panose="05000000000000000000" pitchFamily="2" charset="2"/>
              <a:buChar char="Ø"/>
              <a:defRPr/>
            </a:pPr>
            <a:r>
              <a:rPr lang="en-US" sz="2800" dirty="0">
                <a:latin typeface="Calibri" panose="020F0502020204030204" pitchFamily="34" charset="0"/>
                <a:cs typeface="Calibri" panose="020F0502020204030204" pitchFamily="34" charset="0"/>
              </a:rPr>
              <a:t>Schedule appointment with City staff by 2/25/26 to determine the activity’s eligibility at </a:t>
            </a:r>
            <a:r>
              <a:rPr lang="en-US" sz="2800" dirty="0">
                <a:latin typeface="Calibri" panose="020F0502020204030204" pitchFamily="34" charset="0"/>
                <a:cs typeface="Calibri" panose="020F0502020204030204" pitchFamily="34" charset="0"/>
                <a:hlinkClick r:id="rId2"/>
              </a:rPr>
              <a:t>housing@cityofgilroy.org</a:t>
            </a:r>
            <a:r>
              <a:rPr lang="en-US" sz="2800" dirty="0">
                <a:latin typeface="Calibri" panose="020F0502020204030204" pitchFamily="34" charset="0"/>
                <a:cs typeface="Calibri" panose="020F0502020204030204" pitchFamily="34" charset="0"/>
              </a:rPr>
              <a:t>. Don’t Delay!</a:t>
            </a:r>
          </a:p>
          <a:p>
            <a:pPr marL="679450" lvl="1" indent="-285750" eaLnBrk="1" fontAlgn="auto" hangingPunct="1">
              <a:spcAft>
                <a:spcPts val="0"/>
              </a:spcAft>
              <a:buClr>
                <a:schemeClr val="tx1"/>
              </a:buClr>
              <a:buSzPct val="97000"/>
              <a:buFont typeface="Calibri" panose="020F0502020204030204" pitchFamily="34" charset="0"/>
              <a:buChar char="●"/>
              <a:defRPr/>
            </a:pPr>
            <a:endParaRPr lang="en-US" sz="1600" dirty="0">
              <a:latin typeface="Calibri" panose="020F0502020204030204" pitchFamily="34" charset="0"/>
              <a:cs typeface="Calibri" panose="020F0502020204030204" pitchFamily="34" charset="0"/>
            </a:endParaRPr>
          </a:p>
          <a:p>
            <a:pPr eaLnBrk="1" fontAlgn="auto" hangingPunct="1">
              <a:spcAft>
                <a:spcPts val="0"/>
              </a:spcAft>
              <a:buClr>
                <a:schemeClr val="tx1"/>
              </a:buClr>
              <a:buSzPct val="97000"/>
              <a:buFont typeface="Calibri" panose="020F0502020204030204" pitchFamily="34" charset="0"/>
              <a:buChar char="●"/>
              <a:defRPr/>
            </a:pPr>
            <a:r>
              <a:rPr lang="en-US" sz="2800" dirty="0">
                <a:solidFill>
                  <a:schemeClr val="tx1"/>
                </a:solidFill>
                <a:latin typeface="Calibri" panose="020F0502020204030204" pitchFamily="34" charset="0"/>
                <a:cs typeface="Calibri" panose="020F0502020204030204" pitchFamily="34" charset="0"/>
              </a:rPr>
              <a:t>New applicants submit all current supporting documents requested</a:t>
            </a:r>
          </a:p>
          <a:p>
            <a:pPr eaLnBrk="1" fontAlgn="auto" hangingPunct="1">
              <a:spcAft>
                <a:spcPts val="0"/>
              </a:spcAft>
              <a:buClr>
                <a:schemeClr val="tx1"/>
              </a:buClr>
              <a:buSzPct val="97000"/>
              <a:buFont typeface="Calibri" panose="020F0502020204030204" pitchFamily="34" charset="0"/>
              <a:buChar char="●"/>
              <a:defRPr/>
            </a:pPr>
            <a:endParaRPr lang="en-US" sz="16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Clr>
                <a:schemeClr val="tx1"/>
              </a:buClr>
              <a:buSzPct val="97000"/>
              <a:buFont typeface="Calibri" panose="020F0502020204030204" pitchFamily="34" charset="0"/>
              <a:buChar char="●"/>
              <a:defRPr/>
            </a:pPr>
            <a:r>
              <a:rPr lang="en-US" sz="2800" dirty="0">
                <a:solidFill>
                  <a:schemeClr val="tx1"/>
                </a:solidFill>
                <a:latin typeface="Calibri" panose="020F0502020204030204" pitchFamily="34" charset="0"/>
                <a:cs typeface="Calibri" panose="020F0502020204030204" pitchFamily="34" charset="0"/>
              </a:rPr>
              <a:t>Current and returning applicants must indicate which of the current 2026 supporting documents requested are on file with HCS</a:t>
            </a:r>
          </a:p>
          <a:p>
            <a:pPr>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714728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B8D0A-1851-A90B-4A94-A93F06F1A8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9C848-5804-B0E2-EA4B-5D2ACA656C6A}"/>
              </a:ext>
            </a:extLst>
          </p:cNvPr>
          <p:cNvSpPr>
            <a:spLocks noGrp="1"/>
          </p:cNvSpPr>
          <p:nvPr>
            <p:ph type="title"/>
          </p:nvPr>
        </p:nvSpPr>
        <p:spPr>
          <a:xfrm>
            <a:off x="1441835" y="689811"/>
            <a:ext cx="9911964" cy="802105"/>
          </a:xfrm>
        </p:spPr>
        <p:txBody>
          <a:bodyPr/>
          <a:lstStyle/>
          <a:p>
            <a:r>
              <a:rPr lang="en-US" sz="4000" b="1" dirty="0">
                <a:latin typeface="Calibri" panose="020F0502020204030204" pitchFamily="34" charset="0"/>
                <a:ea typeface="Calibri" panose="020F0502020204030204" pitchFamily="34" charset="0"/>
                <a:cs typeface="Calibri" panose="020F0502020204030204" pitchFamily="34" charset="0"/>
              </a:rPr>
              <a:t>Application Process</a:t>
            </a:r>
          </a:p>
        </p:txBody>
      </p:sp>
      <p:sp>
        <p:nvSpPr>
          <p:cNvPr id="3" name="Content Placeholder 2">
            <a:extLst>
              <a:ext uri="{FF2B5EF4-FFF2-40B4-BE49-F238E27FC236}">
                <a16:creationId xmlns:a16="http://schemas.microsoft.com/office/drawing/2014/main" id="{3E2D53F1-14FB-CCC8-2FAA-613FC100BC59}"/>
              </a:ext>
            </a:extLst>
          </p:cNvPr>
          <p:cNvSpPr>
            <a:spLocks noGrp="1"/>
          </p:cNvSpPr>
          <p:nvPr>
            <p:ph idx="1"/>
          </p:nvPr>
        </p:nvSpPr>
        <p:spPr>
          <a:xfrm>
            <a:off x="1441835" y="1491917"/>
            <a:ext cx="9911965" cy="5261810"/>
          </a:xfrm>
        </p:spPr>
        <p:txBody>
          <a:bodyPr>
            <a:normAutofit lnSpcReduction="10000"/>
          </a:bodyPr>
          <a:lstStyle/>
          <a:p>
            <a:pPr>
              <a:buSzPct val="97000"/>
              <a:buFontTx/>
              <a:buChar char="●"/>
            </a:pPr>
            <a:endParaRPr lang="en-US" altLang="en-US" sz="1600" i="1"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Tx/>
              <a:buChar char="●"/>
              <a:defRPr/>
            </a:pPr>
            <a:r>
              <a:rPr lang="en-US" sz="2500" dirty="0">
                <a:solidFill>
                  <a:schemeClr val="tx1"/>
                </a:solidFill>
                <a:latin typeface="Calibri" panose="020F0502020204030204" pitchFamily="34" charset="0"/>
                <a:cs typeface="Calibri" panose="020F0502020204030204" pitchFamily="34" charset="0"/>
              </a:rPr>
              <a:t>Simplified Application and Supporting Documentation</a:t>
            </a:r>
          </a:p>
          <a:p>
            <a:pPr lvl="1" eaLnBrk="1" fontAlgn="auto" hangingPunct="1">
              <a:spcAft>
                <a:spcPts val="0"/>
              </a:spcAft>
              <a:buSzPct val="97000"/>
              <a:buFont typeface="Wingdings" panose="05000000000000000000" pitchFamily="2" charset="2"/>
              <a:buChar char="Ø"/>
              <a:defRPr/>
            </a:pPr>
            <a:r>
              <a:rPr lang="en-US" sz="2500" dirty="0">
                <a:latin typeface="Calibri" panose="020F0502020204030204" pitchFamily="34" charset="0"/>
                <a:cs typeface="Calibri" panose="020F0502020204030204" pitchFamily="34" charset="0"/>
              </a:rPr>
              <a:t>Due by 5:00 PM, Monday, March 2, 2026</a:t>
            </a:r>
          </a:p>
          <a:p>
            <a:pPr lvl="1" eaLnBrk="1" fontAlgn="auto" hangingPunct="1">
              <a:spcAft>
                <a:spcPts val="0"/>
              </a:spcAft>
              <a:buSzPct val="97000"/>
              <a:buFont typeface="Wingdings" panose="05000000000000000000" pitchFamily="2" charset="2"/>
              <a:buChar char="Ø"/>
              <a:defRPr/>
            </a:pPr>
            <a:r>
              <a:rPr lang="en-US" sz="2500" dirty="0">
                <a:latin typeface="Calibri" panose="020F0502020204030204" pitchFamily="34" charset="0"/>
                <a:cs typeface="Calibri" panose="020F0502020204030204" pitchFamily="34" charset="0"/>
              </a:rPr>
              <a:t>Via email to </a:t>
            </a:r>
            <a:r>
              <a:rPr lang="en-US" sz="2600" dirty="0">
                <a:latin typeface="Calibri" panose="020F0502020204030204" pitchFamily="34" charset="0"/>
                <a:cs typeface="Calibri" panose="020F0502020204030204" pitchFamily="34" charset="0"/>
                <a:hlinkClick r:id="rId2"/>
              </a:rPr>
              <a:t>housing@cityofgilroy.org</a:t>
            </a:r>
            <a:r>
              <a:rPr lang="en-US" sz="2600" dirty="0">
                <a:latin typeface="Calibri" panose="020F0502020204030204" pitchFamily="34" charset="0"/>
                <a:cs typeface="Calibri" panose="020F0502020204030204" pitchFamily="34" charset="0"/>
              </a:rPr>
              <a:t> </a:t>
            </a:r>
          </a:p>
          <a:p>
            <a:pPr eaLnBrk="1" fontAlgn="auto" hangingPunct="1">
              <a:spcAft>
                <a:spcPts val="0"/>
              </a:spcAft>
              <a:buSzPct val="97000"/>
              <a:buFontTx/>
              <a:buChar char="●"/>
              <a:defRPr/>
            </a:pPr>
            <a:endParaRPr lang="en-US" sz="16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Tx/>
              <a:buChar char="●"/>
              <a:defRPr/>
            </a:pPr>
            <a:r>
              <a:rPr lang="en-US" sz="2500" dirty="0">
                <a:solidFill>
                  <a:schemeClr val="tx1"/>
                </a:solidFill>
                <a:latin typeface="Calibri" panose="020F0502020204030204" pitchFamily="34" charset="0"/>
                <a:cs typeface="Calibri" panose="020F0502020204030204" pitchFamily="34" charset="0"/>
              </a:rPr>
              <a:t>Full Application and Supporting Documentation</a:t>
            </a:r>
          </a:p>
          <a:p>
            <a:pPr lvl="1" eaLnBrk="1" fontAlgn="auto" hangingPunct="1">
              <a:spcAft>
                <a:spcPts val="0"/>
              </a:spcAft>
              <a:buSzPct val="97000"/>
              <a:buFont typeface="Wingdings" panose="05000000000000000000" pitchFamily="2" charset="2"/>
              <a:buChar char="Ø"/>
              <a:defRPr/>
            </a:pPr>
            <a:r>
              <a:rPr lang="en-US" sz="2500" dirty="0">
                <a:latin typeface="Calibri" panose="020F0502020204030204" pitchFamily="34" charset="0"/>
                <a:cs typeface="Calibri" panose="020F0502020204030204" pitchFamily="34" charset="0"/>
              </a:rPr>
              <a:t>Provided to eligible applicants whose application is allocated funding to continue in the process</a:t>
            </a:r>
          </a:p>
          <a:p>
            <a:pPr lvl="1" eaLnBrk="1" fontAlgn="auto" hangingPunct="1">
              <a:spcAft>
                <a:spcPts val="0"/>
              </a:spcAft>
              <a:buSzPct val="97000"/>
              <a:buFont typeface="Wingdings" panose="05000000000000000000" pitchFamily="2" charset="2"/>
              <a:buChar char="Ø"/>
              <a:defRPr/>
            </a:pPr>
            <a:r>
              <a:rPr lang="en-US" sz="2500" dirty="0">
                <a:latin typeface="Calibri" panose="020F0502020204030204" pitchFamily="34" charset="0"/>
                <a:cs typeface="Calibri" panose="020F0502020204030204" pitchFamily="34" charset="0"/>
              </a:rPr>
              <a:t>Due via email to </a:t>
            </a:r>
            <a:r>
              <a:rPr lang="en-US" sz="2600" dirty="0">
                <a:latin typeface="Calibri" panose="020F0502020204030204" pitchFamily="34" charset="0"/>
                <a:cs typeface="Calibri" panose="020F0502020204030204" pitchFamily="34" charset="0"/>
                <a:hlinkClick r:id="rId2"/>
              </a:rPr>
              <a:t>housing@cityofgilroy.org</a:t>
            </a:r>
            <a:r>
              <a:rPr lang="en-US" sz="2600" dirty="0">
                <a:latin typeface="Calibri" panose="020F0502020204030204" pitchFamily="34" charset="0"/>
                <a:cs typeface="Calibri" panose="020F0502020204030204" pitchFamily="34" charset="0"/>
              </a:rPr>
              <a:t> in the spring </a:t>
            </a:r>
            <a:r>
              <a:rPr lang="en-US" sz="2500" dirty="0">
                <a:latin typeface="Calibri" panose="020F0502020204030204" pitchFamily="34" charset="0"/>
                <a:cs typeface="Calibri" panose="020F0502020204030204" pitchFamily="34" charset="0"/>
              </a:rPr>
              <a:t>at a date to be determined</a:t>
            </a:r>
          </a:p>
          <a:p>
            <a:pPr eaLnBrk="1" fontAlgn="auto" hangingPunct="1">
              <a:spcAft>
                <a:spcPts val="0"/>
              </a:spcAft>
              <a:buSzPct val="97000"/>
              <a:buFontTx/>
              <a:buChar char="●"/>
              <a:defRPr/>
            </a:pPr>
            <a:endParaRPr lang="en-US" sz="16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Tx/>
              <a:buChar char="●"/>
              <a:defRPr/>
            </a:pPr>
            <a:r>
              <a:rPr lang="en-US" sz="2500" dirty="0">
                <a:solidFill>
                  <a:schemeClr val="tx1"/>
                </a:solidFill>
                <a:latin typeface="Calibri" panose="020F0502020204030204" pitchFamily="34" charset="0"/>
                <a:cs typeface="Calibri" panose="020F0502020204030204" pitchFamily="34" charset="0"/>
              </a:rPr>
              <a:t>Must meet all submittal requirements</a:t>
            </a:r>
          </a:p>
          <a:p>
            <a:pPr marL="0" indent="0" eaLnBrk="1" fontAlgn="auto" hangingPunct="1">
              <a:spcAft>
                <a:spcPts val="0"/>
              </a:spcAft>
              <a:buSzPct val="97000"/>
              <a:buNone/>
              <a:defRPr/>
            </a:pPr>
            <a:endParaRPr lang="en-US" sz="1600" dirty="0">
              <a:solidFill>
                <a:schemeClr val="tx1"/>
              </a:solidFill>
              <a:latin typeface="Calibri" panose="020F0502020204030204" pitchFamily="34" charset="0"/>
              <a:cs typeface="Calibri" panose="020F0502020204030204" pitchFamily="34" charset="0"/>
            </a:endParaRPr>
          </a:p>
          <a:p>
            <a:pPr>
              <a:buSzPct val="97000"/>
              <a:buFontTx/>
              <a:buChar char="●"/>
              <a:defRPr/>
            </a:pPr>
            <a:r>
              <a:rPr lang="en-US" sz="2500" dirty="0">
                <a:solidFill>
                  <a:schemeClr val="tx1"/>
                </a:solidFill>
                <a:latin typeface="Calibri" panose="020F0502020204030204" pitchFamily="34" charset="0"/>
                <a:cs typeface="Calibri" panose="020F0502020204030204" pitchFamily="34" charset="0"/>
              </a:rPr>
              <a:t>NOFA/Application packet details are available at </a:t>
            </a:r>
            <a:r>
              <a:rPr lang="en-US" sz="26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cityofgilroy.org/cdbg</a:t>
            </a:r>
            <a:endParaRPr lang="en-US" sz="2600" dirty="0">
              <a:solidFill>
                <a:srgbClr val="008000"/>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0433009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B0DCD-DCE4-4BB4-C4AF-5A49286963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02CB7-1A43-1D31-28CB-7D60AF0ABA98}"/>
              </a:ext>
            </a:extLst>
          </p:cNvPr>
          <p:cNvSpPr>
            <a:spLocks noGrp="1"/>
          </p:cNvSpPr>
          <p:nvPr>
            <p:ph type="title"/>
          </p:nvPr>
        </p:nvSpPr>
        <p:spPr>
          <a:xfrm>
            <a:off x="1441835" y="529389"/>
            <a:ext cx="9911964" cy="802106"/>
          </a:xfrm>
        </p:spPr>
        <p:txBody>
          <a:bodyPr>
            <a:normAutofit/>
          </a:bodyPr>
          <a:lstStyle/>
          <a:p>
            <a:r>
              <a:rPr lang="en-US" sz="4000" b="1" dirty="0">
                <a:latin typeface="Calibri" panose="020F0502020204030204" pitchFamily="34" charset="0"/>
                <a:ea typeface="Calibri" panose="020F0502020204030204" pitchFamily="34" charset="0"/>
                <a:cs typeface="Calibri" panose="020F0502020204030204" pitchFamily="34" charset="0"/>
              </a:rPr>
              <a:t>Gilroy CDBG Eligibility Criteria</a:t>
            </a:r>
          </a:p>
        </p:txBody>
      </p:sp>
      <p:sp>
        <p:nvSpPr>
          <p:cNvPr id="3" name="Content Placeholder 2">
            <a:extLst>
              <a:ext uri="{FF2B5EF4-FFF2-40B4-BE49-F238E27FC236}">
                <a16:creationId xmlns:a16="http://schemas.microsoft.com/office/drawing/2014/main" id="{2E4903AD-71E6-F29B-935C-6C7A45DB1CA7}"/>
              </a:ext>
            </a:extLst>
          </p:cNvPr>
          <p:cNvSpPr>
            <a:spLocks noGrp="1"/>
          </p:cNvSpPr>
          <p:nvPr>
            <p:ph idx="1"/>
          </p:nvPr>
        </p:nvSpPr>
        <p:spPr>
          <a:xfrm>
            <a:off x="1441835" y="1210963"/>
            <a:ext cx="9911965" cy="5542764"/>
          </a:xfrm>
        </p:spPr>
        <p:txBody>
          <a:bodyPr>
            <a:normAutofit fontScale="62500" lnSpcReduction="20000"/>
          </a:bodyPr>
          <a:lstStyle/>
          <a:p>
            <a:pPr>
              <a:buSzPct val="97000"/>
              <a:buFontTx/>
              <a:buChar char="●"/>
            </a:pPr>
            <a:endParaRPr lang="en-US" altLang="en-US" sz="1600" i="1" dirty="0">
              <a:solidFill>
                <a:schemeClr val="tx1"/>
              </a:solidFill>
              <a:latin typeface="Calibri" panose="020F0502020204030204" pitchFamily="34" charset="0"/>
              <a:cs typeface="Calibri" panose="020F0502020204030204" pitchFamily="34" charset="0"/>
            </a:endParaRPr>
          </a:p>
          <a:p>
            <a:pPr marL="0" indent="0" eaLnBrk="1" fontAlgn="auto" hangingPunct="1">
              <a:lnSpc>
                <a:spcPct val="80000"/>
              </a:lnSpc>
              <a:spcAft>
                <a:spcPts val="0"/>
              </a:spcAft>
              <a:buClr>
                <a:schemeClr val="accent3"/>
              </a:buClr>
              <a:buFont typeface="Wingdings 2" panose="05020102010507070707" pitchFamily="18" charset="2"/>
              <a:buNone/>
              <a:defRPr/>
            </a:pPr>
            <a:r>
              <a:rPr lang="en-US" sz="3600" dirty="0">
                <a:solidFill>
                  <a:schemeClr val="tx1"/>
                </a:solidFill>
                <a:latin typeface="Calibri" panose="020F0502020204030204" pitchFamily="34" charset="0"/>
                <a:cs typeface="Calibri" panose="020F0502020204030204" pitchFamily="34" charset="0"/>
              </a:rPr>
              <a:t>Agency/Project must meet all below criteria and provide the following:</a:t>
            </a:r>
          </a:p>
          <a:p>
            <a:pPr marL="609600" indent="-609600" eaLnBrk="1" fontAlgn="auto" hangingPunct="1">
              <a:lnSpc>
                <a:spcPct val="80000"/>
              </a:lnSpc>
              <a:spcAft>
                <a:spcPts val="0"/>
              </a:spcAft>
              <a:buClr>
                <a:schemeClr val="accent3"/>
              </a:buClr>
              <a:buFont typeface="Wingdings 2"/>
              <a:buNone/>
              <a:defRPr/>
            </a:pPr>
            <a:r>
              <a:rPr lang="en-US" sz="3600" dirty="0">
                <a:latin typeface="Calibri" panose="020F0502020204030204" pitchFamily="34" charset="0"/>
                <a:cs typeface="Calibri" panose="020F0502020204030204" pitchFamily="34" charset="0"/>
              </a:rPr>
              <a:t> </a:t>
            </a: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A Unique Entity ID (UEI) #</a:t>
            </a:r>
          </a:p>
          <a:p>
            <a:pPr marL="457200" lvl="1" indent="0" eaLnBrk="1" fontAlgn="auto" hangingPunct="1">
              <a:lnSpc>
                <a:spcPct val="80000"/>
              </a:lnSpc>
              <a:spcBef>
                <a:spcPts val="600"/>
              </a:spcBef>
              <a:spcAft>
                <a:spcPts val="0"/>
              </a:spcAft>
              <a:buFont typeface="Wingdings 2" panose="05020102010507070707" pitchFamily="18" charset="2"/>
              <a:buNone/>
              <a:defRPr/>
            </a:pPr>
            <a:endParaRPr lang="en-US" sz="36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Be an eligible HUD activity</a:t>
            </a:r>
          </a:p>
          <a:p>
            <a:pPr marL="457200" lvl="1" indent="0" eaLnBrk="1" fontAlgn="auto" hangingPunct="1">
              <a:lnSpc>
                <a:spcPct val="80000"/>
              </a:lnSpc>
              <a:spcBef>
                <a:spcPts val="600"/>
              </a:spcBef>
              <a:spcAft>
                <a:spcPts val="0"/>
              </a:spcAft>
              <a:buFont typeface="Wingdings 2" panose="05020102010507070707" pitchFamily="18" charset="2"/>
              <a:buNone/>
              <a:defRPr/>
            </a:pPr>
            <a:endParaRPr lang="en-US" sz="36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Align with at least one 2025-2030 Consolidated Plan Priority Goal</a:t>
            </a:r>
          </a:p>
          <a:p>
            <a:pPr marL="457200" lvl="1" indent="0" eaLnBrk="1" fontAlgn="auto" hangingPunct="1">
              <a:lnSpc>
                <a:spcPct val="80000"/>
              </a:lnSpc>
              <a:spcBef>
                <a:spcPts val="600"/>
              </a:spcBef>
              <a:spcAft>
                <a:spcPts val="0"/>
              </a:spcAft>
              <a:buNone/>
              <a:defRPr/>
            </a:pPr>
            <a:endParaRPr lang="en-US" sz="36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Meet a HUD LMI National Objective</a:t>
            </a:r>
          </a:p>
          <a:p>
            <a:pPr marL="457200" lvl="1" indent="0" eaLnBrk="1" fontAlgn="auto" hangingPunct="1">
              <a:lnSpc>
                <a:spcPct val="80000"/>
              </a:lnSpc>
              <a:spcBef>
                <a:spcPts val="600"/>
              </a:spcBef>
              <a:spcAft>
                <a:spcPts val="0"/>
              </a:spcAft>
              <a:buNone/>
              <a:defRPr/>
            </a:pPr>
            <a:endParaRPr lang="en-US" sz="1100" dirty="0">
              <a:latin typeface="Calibri" panose="020F0502020204030204" pitchFamily="34" charset="0"/>
              <a:cs typeface="Calibri" panose="020F0502020204030204" pitchFamily="34" charset="0"/>
            </a:endParaRPr>
          </a:p>
          <a:p>
            <a:pPr marL="742950" lvl="1" indent="-285750" eaLnBrk="1" fontAlgn="auto" hangingPunct="1">
              <a:lnSpc>
                <a:spcPct val="80000"/>
              </a:lnSpc>
              <a:spcBef>
                <a:spcPts val="600"/>
              </a:spcBef>
              <a:spcAft>
                <a:spcPts val="0"/>
              </a:spcAft>
              <a:buFont typeface="Wingdings 2"/>
              <a:buNone/>
              <a:defRPr/>
            </a:pPr>
            <a:endParaRPr lang="en-US" sz="11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Evidence of nonprofit 501 (c)(3) status </a:t>
            </a:r>
          </a:p>
          <a:p>
            <a:pPr marL="457200" lvl="1" indent="0" eaLnBrk="1" fontAlgn="auto" hangingPunct="1">
              <a:lnSpc>
                <a:spcPct val="80000"/>
              </a:lnSpc>
              <a:spcBef>
                <a:spcPts val="600"/>
              </a:spcBef>
              <a:spcAft>
                <a:spcPts val="0"/>
              </a:spcAft>
              <a:buNone/>
              <a:defRPr/>
            </a:pPr>
            <a:endParaRPr lang="en-US" sz="36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Board authorization to request City of Gilroy grant funding</a:t>
            </a:r>
          </a:p>
          <a:p>
            <a:pPr marL="457200" lvl="1" indent="0" eaLnBrk="1" fontAlgn="auto" hangingPunct="1">
              <a:lnSpc>
                <a:spcPct val="80000"/>
              </a:lnSpc>
              <a:spcBef>
                <a:spcPts val="600"/>
              </a:spcBef>
              <a:spcAft>
                <a:spcPts val="0"/>
              </a:spcAft>
              <a:buNone/>
              <a:defRPr/>
            </a:pPr>
            <a:endParaRPr lang="en-US" sz="36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Board designation of authorized person to sign and negotiate contract</a:t>
            </a:r>
          </a:p>
          <a:p>
            <a:pPr marL="457200" lvl="1" indent="0" eaLnBrk="1" fontAlgn="auto" hangingPunct="1">
              <a:lnSpc>
                <a:spcPct val="80000"/>
              </a:lnSpc>
              <a:spcBef>
                <a:spcPts val="600"/>
              </a:spcBef>
              <a:spcAft>
                <a:spcPts val="0"/>
              </a:spcAft>
              <a:buFont typeface="Wingdings 2" panose="05020102010507070707" pitchFamily="18" charset="2"/>
              <a:buNone/>
              <a:defRPr/>
            </a:pPr>
            <a:endParaRPr lang="en-US" sz="3600" dirty="0">
              <a:latin typeface="Calibri" panose="020F0502020204030204" pitchFamily="34" charset="0"/>
              <a:cs typeface="Calibri" panose="020F0502020204030204" pitchFamily="34" charset="0"/>
            </a:endParaRPr>
          </a:p>
          <a:p>
            <a:pPr marL="914400" lvl="1" indent="-457200" eaLnBrk="1" fontAlgn="auto" hangingPunct="1">
              <a:lnSpc>
                <a:spcPct val="80000"/>
              </a:lnSpc>
              <a:spcBef>
                <a:spcPts val="600"/>
              </a:spcBef>
              <a:spcAft>
                <a:spcPts val="0"/>
              </a:spcAft>
              <a:buFont typeface="Wingdings" panose="05000000000000000000" pitchFamily="2" charset="2"/>
              <a:buChar char="v"/>
              <a:defRPr/>
            </a:pPr>
            <a:r>
              <a:rPr lang="en-US" sz="3600" dirty="0">
                <a:latin typeface="Calibri" panose="020F0502020204030204" pitchFamily="34" charset="0"/>
                <a:cs typeface="Calibri" panose="020F0502020204030204" pitchFamily="34" charset="0"/>
              </a:rPr>
              <a:t>Financial statement, profit/loss statement, or audit</a:t>
            </a:r>
            <a:endParaRPr lang="en-US" sz="1200" strike="sngStrike" dirty="0">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80519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8172F-5835-CA2C-95C9-330644E1A6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924C4-90A3-AE08-51CA-62808AF3DF54}"/>
              </a:ext>
            </a:extLst>
          </p:cNvPr>
          <p:cNvSpPr>
            <a:spLocks noGrp="1"/>
          </p:cNvSpPr>
          <p:nvPr>
            <p:ph type="title"/>
          </p:nvPr>
        </p:nvSpPr>
        <p:spPr>
          <a:xfrm>
            <a:off x="1441833" y="713875"/>
            <a:ext cx="9911965" cy="673768"/>
          </a:xfrm>
        </p:spPr>
        <p:txBody>
          <a:bodyPr>
            <a:normAutofit/>
          </a:bodyPr>
          <a:lstStyle/>
          <a:p>
            <a:r>
              <a:rPr lang="en-US" sz="4000" b="1" dirty="0">
                <a:latin typeface="Calibri" panose="020F0502020204030204" pitchFamily="34" charset="0"/>
                <a:ea typeface="Calibri" panose="020F0502020204030204" pitchFamily="34" charset="0"/>
                <a:cs typeface="Calibri" panose="020F0502020204030204" pitchFamily="34" charset="0"/>
              </a:rPr>
              <a:t>Beneficiaries and Location of Services</a:t>
            </a:r>
          </a:p>
        </p:txBody>
      </p:sp>
      <p:sp>
        <p:nvSpPr>
          <p:cNvPr id="3" name="Content Placeholder 2">
            <a:extLst>
              <a:ext uri="{FF2B5EF4-FFF2-40B4-BE49-F238E27FC236}">
                <a16:creationId xmlns:a16="http://schemas.microsoft.com/office/drawing/2014/main" id="{058896E4-8793-5862-A8CE-F9D87AB111FC}"/>
              </a:ext>
            </a:extLst>
          </p:cNvPr>
          <p:cNvSpPr>
            <a:spLocks noGrp="1"/>
          </p:cNvSpPr>
          <p:nvPr>
            <p:ph idx="1"/>
          </p:nvPr>
        </p:nvSpPr>
        <p:spPr>
          <a:xfrm>
            <a:off x="1441835" y="1581665"/>
            <a:ext cx="9911965" cy="5172061"/>
          </a:xfrm>
        </p:spPr>
        <p:txBody>
          <a:bodyPr>
            <a:normAutofit/>
          </a:bodyPr>
          <a:lstStyle/>
          <a:p>
            <a:pPr>
              <a:buSzPct val="97000"/>
              <a:buFont typeface="Wingdings" panose="05000000000000000000" pitchFamily="2" charset="2"/>
              <a:buChar char="§"/>
            </a:pPr>
            <a:endParaRPr lang="en-US" altLang="en-US" sz="1600" i="1"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dirty="0">
                <a:solidFill>
                  <a:schemeClr val="tx1"/>
                </a:solidFill>
                <a:latin typeface="Calibri" panose="020F0502020204030204" pitchFamily="34" charset="0"/>
                <a:cs typeface="Calibri" panose="020F0502020204030204" pitchFamily="34" charset="0"/>
              </a:rPr>
              <a:t>Re</a:t>
            </a:r>
            <a:r>
              <a:rPr lang="en-US" sz="2800" dirty="0">
                <a:solidFill>
                  <a:schemeClr val="tx1"/>
                </a:solidFill>
                <a:latin typeface="Calibri" panose="020F0502020204030204" pitchFamily="34" charset="0"/>
                <a:cs typeface="Calibri" panose="020F0502020204030204" pitchFamily="34" charset="0"/>
              </a:rPr>
              <a:t>port total beneficiaries as unduplicated persons/households, once during the PY</a:t>
            </a:r>
          </a:p>
          <a:p>
            <a:pPr marL="0" indent="0" eaLnBrk="1" fontAlgn="auto" hangingPunct="1">
              <a:spcAft>
                <a:spcPts val="0"/>
              </a:spcAft>
              <a:buSzPct val="97000"/>
              <a:buNone/>
              <a:defRPr/>
            </a:pPr>
            <a:endParaRPr lang="en-US" sz="10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sz="2800" dirty="0">
                <a:solidFill>
                  <a:schemeClr val="tx1"/>
                </a:solidFill>
                <a:latin typeface="Calibri" panose="020F0502020204030204" pitchFamily="34" charset="0"/>
                <a:cs typeface="Calibri" panose="020F0502020204030204" pitchFamily="34" charset="0"/>
              </a:rPr>
              <a:t>Must be Gilroy residents (reside within city limits)</a:t>
            </a:r>
          </a:p>
          <a:p>
            <a:pPr eaLnBrk="1" fontAlgn="auto" hangingPunct="1">
              <a:spcAft>
                <a:spcPts val="0"/>
              </a:spcAft>
              <a:buClr>
                <a:schemeClr val="accent3"/>
              </a:buClr>
              <a:buSzPct val="97000"/>
              <a:buFont typeface="Wingdings" panose="05000000000000000000" pitchFamily="2" charset="2"/>
              <a:buChar char="§"/>
              <a:defRPr/>
            </a:pPr>
            <a:endParaRPr lang="en-US" sz="16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sz="2800" dirty="0">
                <a:solidFill>
                  <a:schemeClr val="tx1"/>
                </a:solidFill>
                <a:latin typeface="Calibri" panose="020F0502020204030204" pitchFamily="34" charset="0"/>
                <a:cs typeface="Calibri" panose="020F0502020204030204" pitchFamily="34" charset="0"/>
              </a:rPr>
              <a:t>Services to be provided within Gilroy city limits or in such other location approved by City </a:t>
            </a:r>
          </a:p>
          <a:p>
            <a:pPr>
              <a:buSzPct val="97000"/>
              <a:buFont typeface="Wingdings" panose="05000000000000000000" pitchFamily="2" charset="2"/>
              <a:buChar char="§"/>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5244919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74731-336A-70B1-A9C1-4D232853E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4E61F4-8610-E1D0-0A6E-53B92BBDF4E3}"/>
              </a:ext>
            </a:extLst>
          </p:cNvPr>
          <p:cNvSpPr>
            <a:spLocks noGrp="1"/>
          </p:cNvSpPr>
          <p:nvPr>
            <p:ph type="title"/>
          </p:nvPr>
        </p:nvSpPr>
        <p:spPr>
          <a:xfrm>
            <a:off x="1441833" y="713875"/>
            <a:ext cx="9911965" cy="673768"/>
          </a:xfrm>
        </p:spPr>
        <p:txBody>
          <a:bodyPr>
            <a:normAutofit/>
          </a:bodyPr>
          <a:lstStyle/>
          <a:p>
            <a:r>
              <a:rPr lang="en-US" sz="4000" b="1" dirty="0">
                <a:latin typeface="Calibri" panose="020F0502020204030204" pitchFamily="34" charset="0"/>
                <a:ea typeface="Calibri" panose="020F0502020204030204" pitchFamily="34" charset="0"/>
                <a:cs typeface="Calibri" panose="020F0502020204030204" pitchFamily="34" charset="0"/>
              </a:rPr>
              <a:t>Application Review and Evaluation</a:t>
            </a:r>
          </a:p>
        </p:txBody>
      </p:sp>
      <p:sp>
        <p:nvSpPr>
          <p:cNvPr id="3" name="Content Placeholder 2">
            <a:extLst>
              <a:ext uri="{FF2B5EF4-FFF2-40B4-BE49-F238E27FC236}">
                <a16:creationId xmlns:a16="http://schemas.microsoft.com/office/drawing/2014/main" id="{E5FC2682-7C06-13F9-C1A6-B62C7566CFFD}"/>
              </a:ext>
            </a:extLst>
          </p:cNvPr>
          <p:cNvSpPr>
            <a:spLocks noGrp="1"/>
          </p:cNvSpPr>
          <p:nvPr>
            <p:ph idx="1"/>
          </p:nvPr>
        </p:nvSpPr>
        <p:spPr>
          <a:xfrm>
            <a:off x="1441835" y="1572127"/>
            <a:ext cx="9911965" cy="5181600"/>
          </a:xfrm>
        </p:spPr>
        <p:txBody>
          <a:bodyPr>
            <a:normAutofit/>
          </a:bodyPr>
          <a:lstStyle/>
          <a:p>
            <a:pPr>
              <a:buSzPct val="97000"/>
              <a:buFont typeface="Wingdings" panose="05000000000000000000" pitchFamily="2" charset="2"/>
              <a:buChar char="§"/>
            </a:pPr>
            <a:endParaRPr lang="en-US" altLang="en-US" sz="1600" i="1"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sz="2800" dirty="0">
                <a:solidFill>
                  <a:schemeClr val="tx1"/>
                </a:solidFill>
                <a:latin typeface="Calibri" panose="020F0502020204030204" pitchFamily="34" charset="0"/>
                <a:cs typeface="Calibri" panose="020F0502020204030204" pitchFamily="34" charset="0"/>
              </a:rPr>
              <a:t>City staff will review applications to confirm eligibility</a:t>
            </a:r>
          </a:p>
          <a:p>
            <a:pPr marL="0" indent="0" eaLnBrk="1" fontAlgn="auto" hangingPunct="1">
              <a:spcAft>
                <a:spcPts val="0"/>
              </a:spcAft>
              <a:buSzPct val="97000"/>
              <a:buNone/>
              <a:defRPr/>
            </a:pPr>
            <a:endParaRPr lang="en-US" sz="10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dirty="0">
                <a:solidFill>
                  <a:schemeClr val="tx1"/>
                </a:solidFill>
                <a:latin typeface="Calibri" panose="020F0502020204030204" pitchFamily="34" charset="0"/>
                <a:cs typeface="Calibri" panose="020F0502020204030204" pitchFamily="34" charset="0"/>
              </a:rPr>
              <a:t>Simplified Applications will be scored using Exhibit A criteria</a:t>
            </a:r>
          </a:p>
          <a:p>
            <a:pPr marL="0" indent="0" eaLnBrk="1" fontAlgn="auto" hangingPunct="1">
              <a:spcAft>
                <a:spcPts val="0"/>
              </a:spcAft>
              <a:buSzPct val="97000"/>
              <a:buNone/>
              <a:defRPr/>
            </a:pPr>
            <a:endParaRPr lang="en-US" sz="10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dirty="0">
                <a:solidFill>
                  <a:schemeClr val="tx1"/>
                </a:solidFill>
                <a:latin typeface="Calibri" panose="020F0502020204030204" pitchFamily="34" charset="0"/>
                <a:cs typeface="Calibri" panose="020F0502020204030204" pitchFamily="34" charset="0"/>
              </a:rPr>
              <a:t>Contact HCS staff for details on evaluation criteria for Capital Improvement Projects</a:t>
            </a:r>
          </a:p>
          <a:p>
            <a:pPr marL="0" indent="0" eaLnBrk="1" fontAlgn="auto" hangingPunct="1">
              <a:spcAft>
                <a:spcPts val="0"/>
              </a:spcAft>
              <a:buSzPct val="97000"/>
              <a:buNone/>
              <a:defRPr/>
            </a:pPr>
            <a:endParaRPr lang="en-US" sz="1000" dirty="0">
              <a:solidFill>
                <a:schemeClr val="tx1"/>
              </a:solidFill>
              <a:latin typeface="Calibri" panose="020F0502020204030204" pitchFamily="34" charset="0"/>
              <a:cs typeface="Calibri" panose="020F0502020204030204" pitchFamily="34" charset="0"/>
            </a:endParaRPr>
          </a:p>
          <a:p>
            <a:pPr eaLnBrk="1" fontAlgn="auto" hangingPunct="1">
              <a:spcAft>
                <a:spcPts val="0"/>
              </a:spcAft>
              <a:buSzPct val="97000"/>
              <a:buFont typeface="Wingdings" panose="05000000000000000000" pitchFamily="2" charset="2"/>
              <a:buChar char="§"/>
              <a:defRPr/>
            </a:pPr>
            <a:r>
              <a:rPr lang="en-US" sz="2800" dirty="0">
                <a:solidFill>
                  <a:schemeClr val="tx1"/>
                </a:solidFill>
                <a:latin typeface="Calibri" panose="020F0502020204030204" pitchFamily="34" charset="0"/>
                <a:cs typeface="Calibri" panose="020F0502020204030204" pitchFamily="34" charset="0"/>
              </a:rPr>
              <a:t>Full Applications will not be scored</a:t>
            </a:r>
          </a:p>
          <a:p>
            <a:pPr marL="0" indent="0">
              <a:buSzPct val="97000"/>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327350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3BAA2-3950-FE38-C8CE-D8B9185FAF3D}"/>
              </a:ext>
            </a:extLst>
          </p:cNvPr>
          <p:cNvSpPr>
            <a:spLocks noGrp="1"/>
          </p:cNvSpPr>
          <p:nvPr>
            <p:ph type="title"/>
          </p:nvPr>
        </p:nvSpPr>
        <p:spPr>
          <a:xfrm>
            <a:off x="1441835" y="553453"/>
            <a:ext cx="9911964" cy="1042736"/>
          </a:xfrm>
        </p:spPr>
        <p:txBody>
          <a:bodyPr>
            <a:normAutofit fontScale="90000"/>
          </a:bodyPr>
          <a:lstStyle/>
          <a:p>
            <a:br>
              <a:rPr lang="en-US" sz="4000" b="1" dirty="0">
                <a:latin typeface="Calibri" panose="020F0502020204030204" pitchFamily="34" charset="0"/>
                <a:ea typeface="Calibri" panose="020F0502020204030204" pitchFamily="34" charset="0"/>
                <a:cs typeface="Calibri" panose="020F0502020204030204" pitchFamily="34" charset="0"/>
              </a:rPr>
            </a:br>
            <a:r>
              <a:rPr lang="en-US" sz="4000" b="1" dirty="0">
                <a:latin typeface="Calibri" panose="020F0502020204030204" pitchFamily="34" charset="0"/>
                <a:ea typeface="Calibri" panose="020F0502020204030204" pitchFamily="34" charset="0"/>
                <a:cs typeface="Calibri" panose="020F0502020204030204" pitchFamily="34" charset="0"/>
              </a:rPr>
              <a:t>Full Application</a:t>
            </a:r>
            <a:br>
              <a:rPr lang="en-US" sz="4000" b="1" dirty="0">
                <a:latin typeface="Calibri" panose="020F0502020204030204" pitchFamily="34" charset="0"/>
                <a:ea typeface="Calibri" panose="020F0502020204030204" pitchFamily="34" charset="0"/>
                <a:cs typeface="Calibri" panose="020F0502020204030204" pitchFamily="34" charset="0"/>
              </a:rPr>
            </a:br>
            <a:r>
              <a:rPr lang="en-US" sz="4000" b="1" dirty="0">
                <a:latin typeface="Calibri" panose="020F0502020204030204" pitchFamily="34" charset="0"/>
                <a:ea typeface="Calibri" panose="020F0502020204030204" pitchFamily="34" charset="0"/>
                <a:cs typeface="Calibri" panose="020F0502020204030204" pitchFamily="34" charset="0"/>
              </a:rPr>
              <a:t>Identify HUD Objective to be Achieved</a:t>
            </a:r>
            <a:br>
              <a:rPr lang="en-US" sz="4000" b="1" dirty="0">
                <a:latin typeface="Calibri" panose="020F0502020204030204" pitchFamily="34" charset="0"/>
                <a:ea typeface="Calibri" panose="020F0502020204030204" pitchFamily="34" charset="0"/>
                <a:cs typeface="Calibri" panose="020F0502020204030204" pitchFamily="34" charset="0"/>
              </a:rPr>
            </a:br>
            <a:endParaRPr lang="en-US" sz="40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6E3991F-E16E-6226-9A81-EFE5BEF09362}"/>
              </a:ext>
            </a:extLst>
          </p:cNvPr>
          <p:cNvSpPr>
            <a:spLocks noGrp="1"/>
          </p:cNvSpPr>
          <p:nvPr>
            <p:ph idx="1"/>
          </p:nvPr>
        </p:nvSpPr>
        <p:spPr>
          <a:xfrm>
            <a:off x="1441835" y="1652337"/>
            <a:ext cx="9911965" cy="4924926"/>
          </a:xfrm>
        </p:spPr>
        <p:txBody>
          <a:bodyPr>
            <a:normAutofit fontScale="70000" lnSpcReduction="20000"/>
          </a:bodyPr>
          <a:lstStyle/>
          <a:p>
            <a:pPr>
              <a:buFont typeface="Wingdings" panose="05000000000000000000" pitchFamily="2" charset="2"/>
              <a:buChar char="ü"/>
              <a:defRPr/>
            </a:pPr>
            <a:endParaRPr lang="en-US" sz="2800" dirty="0">
              <a:solidFill>
                <a:prstClr val="black"/>
              </a:solidFill>
              <a:latin typeface="Calibri" panose="020F0502020204030204" pitchFamily="34" charset="0"/>
              <a:cs typeface="Calibri" panose="020F0502020204030204" pitchFamily="34" charset="0"/>
            </a:endParaRPr>
          </a:p>
          <a:p>
            <a:pPr marL="514350" indent="-514350">
              <a:buFont typeface="+mj-lt"/>
              <a:buAutoNum type="arabicPeriod"/>
              <a:defRPr/>
            </a:pPr>
            <a:r>
              <a:rPr lang="en-US" sz="2800" b="1" dirty="0">
                <a:solidFill>
                  <a:prstClr val="black"/>
                </a:solidFill>
                <a:latin typeface="Calibri" panose="020F0502020204030204" pitchFamily="34" charset="0"/>
                <a:cs typeface="Calibri" panose="020F0502020204030204" pitchFamily="34" charset="0"/>
              </a:rPr>
              <a:t>Create a Suitable Living Environment </a:t>
            </a:r>
          </a:p>
          <a:p>
            <a:pPr marL="0" indent="0">
              <a:buNone/>
              <a:defRPr/>
            </a:pPr>
            <a:r>
              <a:rPr lang="en-US" sz="2800" dirty="0">
                <a:solidFill>
                  <a:prstClr val="black"/>
                </a:solidFill>
                <a:latin typeface="Calibri" panose="020F0502020204030204" pitchFamily="34" charset="0"/>
                <a:cs typeface="Calibri" panose="020F0502020204030204" pitchFamily="34" charset="0"/>
              </a:rPr>
              <a:t>         (benefit communities, families, or individuals by addressing issues in their </a:t>
            </a:r>
            <a:r>
              <a:rPr lang="en-US" dirty="0">
                <a:solidFill>
                  <a:prstClr val="black"/>
                </a:solidFill>
                <a:latin typeface="Calibri" panose="020F0502020204030204" pitchFamily="34" charset="0"/>
                <a:cs typeface="Calibri" panose="020F0502020204030204" pitchFamily="34" charset="0"/>
              </a:rPr>
              <a:t>environment)</a:t>
            </a:r>
          </a:p>
          <a:p>
            <a:pPr marL="0" indent="0">
              <a:buNone/>
              <a:defRPr/>
            </a:pPr>
            <a:endParaRPr lang="en-US" dirty="0">
              <a:solidFill>
                <a:prstClr val="black"/>
              </a:solidFill>
              <a:latin typeface="Calibri" panose="020F0502020204030204" pitchFamily="34" charset="0"/>
              <a:cs typeface="Calibri" panose="020F0502020204030204" pitchFamily="34" charset="0"/>
            </a:endParaRPr>
          </a:p>
          <a:p>
            <a:pPr marL="514350" indent="-514350">
              <a:buAutoNum type="arabicPeriod" startAt="2"/>
              <a:defRPr/>
            </a:pPr>
            <a:r>
              <a:rPr lang="en-US" sz="2800" b="1" dirty="0">
                <a:solidFill>
                  <a:prstClr val="black"/>
                </a:solidFill>
                <a:latin typeface="Calibri" panose="020F0502020204030204" pitchFamily="34" charset="0"/>
                <a:cs typeface="Calibri" panose="020F0502020204030204" pitchFamily="34" charset="0"/>
              </a:rPr>
              <a:t>Provide Decent Housing</a:t>
            </a:r>
          </a:p>
          <a:p>
            <a:pPr marL="0" indent="0">
              <a:buNone/>
              <a:defRPr/>
            </a:pPr>
            <a:r>
              <a:rPr lang="en-US" dirty="0">
                <a:solidFill>
                  <a:prstClr val="black"/>
                </a:solidFill>
                <a:latin typeface="Calibri" panose="020F0502020204030204" pitchFamily="34" charset="0"/>
                <a:cs typeface="Calibri" panose="020F0502020204030204" pitchFamily="34" charset="0"/>
              </a:rPr>
              <a:t>         </a:t>
            </a:r>
            <a:r>
              <a:rPr lang="en-US" sz="2800" dirty="0">
                <a:solidFill>
                  <a:prstClr val="black"/>
                </a:solidFill>
                <a:latin typeface="Calibri" panose="020F0502020204030204" pitchFamily="34" charset="0"/>
                <a:cs typeface="Calibri" panose="020F0502020204030204" pitchFamily="34" charset="0"/>
              </a:rPr>
              <a:t>(housing activities that meet individual family or community housing needs)</a:t>
            </a: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0" indent="0">
              <a:buNone/>
              <a:defRPr/>
            </a:pPr>
            <a:r>
              <a:rPr lang="en-US" dirty="0">
                <a:solidFill>
                  <a:prstClr val="black"/>
                </a:solidFill>
                <a:latin typeface="Calibri" panose="020F0502020204030204" pitchFamily="34" charset="0"/>
                <a:cs typeface="Calibri" panose="020F0502020204030204" pitchFamily="34" charset="0"/>
              </a:rPr>
              <a:t>3.    </a:t>
            </a:r>
            <a:r>
              <a:rPr lang="en-US" b="1" dirty="0">
                <a:solidFill>
                  <a:prstClr val="black"/>
                </a:solidFill>
                <a:latin typeface="Calibri" panose="020F0502020204030204" pitchFamily="34" charset="0"/>
                <a:cs typeface="Calibri" panose="020F0502020204030204" pitchFamily="34" charset="0"/>
              </a:rPr>
              <a:t>Create Economic Opportunities</a:t>
            </a:r>
            <a:endParaRPr lang="en-US" sz="2800" b="1" dirty="0">
              <a:solidFill>
                <a:prstClr val="black"/>
              </a:solidFill>
              <a:latin typeface="Calibri" panose="020F0502020204030204" pitchFamily="34" charset="0"/>
              <a:cs typeface="Calibri" panose="020F0502020204030204" pitchFamily="34" charset="0"/>
            </a:endParaRPr>
          </a:p>
          <a:p>
            <a:pPr marL="0" indent="0">
              <a:buNone/>
              <a:defRPr/>
            </a:pPr>
            <a:r>
              <a:rPr lang="en-US" sz="2800" dirty="0">
                <a:solidFill>
                  <a:prstClr val="black"/>
                </a:solidFill>
                <a:latin typeface="Calibri" panose="020F0502020204030204" pitchFamily="34" charset="0"/>
                <a:cs typeface="Calibri" panose="020F0502020204030204" pitchFamily="34" charset="0"/>
              </a:rPr>
              <a:t>        (activities related to economic development, commercial revitalization, or job creation)</a:t>
            </a: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1200" dirty="0">
              <a:solidFill>
                <a:prstClr val="black"/>
              </a:solidFill>
              <a:latin typeface="Calibri" panose="020F0502020204030204" pitchFamily="34" charset="0"/>
              <a:cs typeface="Calibri" panose="020F0502020204030204" pitchFamily="34" charset="0"/>
            </a:endParaRP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0" indent="0">
              <a:buNone/>
              <a:defRPr/>
            </a:pPr>
            <a:r>
              <a:rPr lang="en-US" sz="3300" b="1" i="1" dirty="0">
                <a:solidFill>
                  <a:prstClr val="black"/>
                </a:solidFill>
                <a:latin typeface="Calibri" panose="020F0502020204030204" pitchFamily="34" charset="0"/>
                <a:cs typeface="Calibri" panose="020F0502020204030204" pitchFamily="34" charset="0"/>
              </a:rPr>
              <a:t>*City of Gilroy Consolidated Plan Goals align with CDBG activities that result in HUD Objectives 1 and 2</a:t>
            </a:r>
          </a:p>
          <a:p>
            <a:pPr marL="0" indent="0">
              <a:buFont typeface="Wingdings 2" panose="05020102010507070707" pitchFamily="18" charset="2"/>
              <a:buNone/>
              <a:defRPr/>
            </a:pPr>
            <a:endParaRPr lang="en-US" sz="1200" dirty="0">
              <a:solidFill>
                <a:prstClr val="black"/>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558735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9CA9D-2A32-A86D-B51A-4CD5B741C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7B881-9855-D3DE-225A-4E9595F4DDF6}"/>
              </a:ext>
            </a:extLst>
          </p:cNvPr>
          <p:cNvSpPr>
            <a:spLocks noGrp="1"/>
          </p:cNvSpPr>
          <p:nvPr>
            <p:ph type="title"/>
          </p:nvPr>
        </p:nvSpPr>
        <p:spPr>
          <a:xfrm>
            <a:off x="1441835" y="553453"/>
            <a:ext cx="9911964" cy="1042736"/>
          </a:xfrm>
        </p:spPr>
        <p:txBody>
          <a:bodyPr>
            <a:normAutofit fontScale="90000"/>
          </a:bodyPr>
          <a:lstStyle/>
          <a:p>
            <a:br>
              <a:rPr lang="en-US" sz="4000" b="1" dirty="0">
                <a:latin typeface="Calibri" panose="020F0502020204030204" pitchFamily="34" charset="0"/>
                <a:ea typeface="Calibri" panose="020F0502020204030204" pitchFamily="34" charset="0"/>
                <a:cs typeface="Calibri" panose="020F0502020204030204" pitchFamily="34" charset="0"/>
              </a:rPr>
            </a:br>
            <a:r>
              <a:rPr lang="en-US" sz="4000" b="1" dirty="0">
                <a:latin typeface="Calibri" panose="020F0502020204030204" pitchFamily="34" charset="0"/>
                <a:ea typeface="Calibri" panose="020F0502020204030204" pitchFamily="34" charset="0"/>
                <a:cs typeface="Calibri" panose="020F0502020204030204" pitchFamily="34" charset="0"/>
              </a:rPr>
              <a:t>Full Application</a:t>
            </a:r>
            <a:br>
              <a:rPr lang="en-US" sz="4000" b="1" dirty="0">
                <a:latin typeface="Calibri" panose="020F0502020204030204" pitchFamily="34" charset="0"/>
                <a:ea typeface="Calibri" panose="020F0502020204030204" pitchFamily="34" charset="0"/>
                <a:cs typeface="Calibri" panose="020F0502020204030204" pitchFamily="34" charset="0"/>
              </a:rPr>
            </a:br>
            <a:r>
              <a:rPr lang="en-US" sz="4000" b="1" dirty="0">
                <a:latin typeface="Calibri" panose="020F0502020204030204" pitchFamily="34" charset="0"/>
                <a:ea typeface="Calibri" panose="020F0502020204030204" pitchFamily="34" charset="0"/>
                <a:cs typeface="Calibri" panose="020F0502020204030204" pitchFamily="34" charset="0"/>
              </a:rPr>
              <a:t>Identify HUD Outcome Expected</a:t>
            </a:r>
            <a:br>
              <a:rPr lang="en-US" sz="4000" b="1" dirty="0">
                <a:latin typeface="Calibri" panose="020F0502020204030204" pitchFamily="34" charset="0"/>
                <a:ea typeface="Calibri" panose="020F0502020204030204" pitchFamily="34" charset="0"/>
                <a:cs typeface="Calibri" panose="020F0502020204030204" pitchFamily="34" charset="0"/>
              </a:rPr>
            </a:br>
            <a:endParaRPr lang="en-US" sz="40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50A0480-F022-0A53-3DC6-DBB2E9914947}"/>
              </a:ext>
            </a:extLst>
          </p:cNvPr>
          <p:cNvSpPr>
            <a:spLocks noGrp="1"/>
          </p:cNvSpPr>
          <p:nvPr>
            <p:ph idx="1"/>
          </p:nvPr>
        </p:nvSpPr>
        <p:spPr>
          <a:xfrm>
            <a:off x="1441835" y="1652337"/>
            <a:ext cx="9911965" cy="4507831"/>
          </a:xfrm>
        </p:spPr>
        <p:txBody>
          <a:bodyPr>
            <a:normAutofit/>
          </a:bodyPr>
          <a:lstStyle/>
          <a:p>
            <a:pPr>
              <a:buFont typeface="Wingdings" panose="05000000000000000000" pitchFamily="2" charset="2"/>
              <a:buChar char="ü"/>
              <a:defRPr/>
            </a:pPr>
            <a:endParaRPr lang="en-US" sz="2800" dirty="0">
              <a:solidFill>
                <a:prstClr val="black"/>
              </a:solidFill>
              <a:latin typeface="Calibri" panose="020F0502020204030204" pitchFamily="34" charset="0"/>
              <a:cs typeface="Calibri" panose="020F0502020204030204" pitchFamily="34" charset="0"/>
            </a:endParaRPr>
          </a:p>
          <a:p>
            <a:pPr marL="514350" indent="-514350">
              <a:buFont typeface="+mj-lt"/>
              <a:buAutoNum type="arabicPeriod"/>
              <a:defRPr/>
            </a:pPr>
            <a:r>
              <a:rPr lang="en-US" sz="2800" b="1" dirty="0">
                <a:solidFill>
                  <a:prstClr val="black"/>
                </a:solidFill>
                <a:latin typeface="Calibri" panose="020F0502020204030204" pitchFamily="34" charset="0"/>
                <a:cs typeface="Calibri" panose="020F0502020204030204" pitchFamily="34" charset="0"/>
              </a:rPr>
              <a:t>Availability/Accessibility </a:t>
            </a:r>
            <a:r>
              <a:rPr lang="en-US" sz="2800" dirty="0">
                <a:solidFill>
                  <a:prstClr val="black"/>
                </a:solidFill>
                <a:latin typeface="Calibri" panose="020F0502020204030204" pitchFamily="34" charset="0"/>
                <a:cs typeface="Calibri" panose="020F0502020204030204" pitchFamily="34" charset="0"/>
              </a:rPr>
              <a:t>- make services, infrastructure, public services, public facilities, housing, or shelter available or accessible</a:t>
            </a: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514350" indent="-514350">
              <a:buAutoNum type="arabicPeriod" startAt="2"/>
              <a:defRPr/>
            </a:pPr>
            <a:r>
              <a:rPr lang="en-US" sz="2800" b="1" dirty="0">
                <a:solidFill>
                  <a:prstClr val="black"/>
                </a:solidFill>
                <a:latin typeface="Calibri" panose="020F0502020204030204" pitchFamily="34" charset="0"/>
                <a:cs typeface="Calibri" panose="020F0502020204030204" pitchFamily="34" charset="0"/>
              </a:rPr>
              <a:t>Affordability – </a:t>
            </a:r>
            <a:r>
              <a:rPr lang="en-US" sz="2800" dirty="0">
                <a:solidFill>
                  <a:prstClr val="black"/>
                </a:solidFill>
                <a:latin typeface="Calibri" panose="020F0502020204030204" pitchFamily="34" charset="0"/>
                <a:cs typeface="Calibri" panose="020F0502020204030204" pitchFamily="34" charset="0"/>
              </a:rPr>
              <a:t>provides affordability in a variety of ways</a:t>
            </a: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568325" indent="-568325">
              <a:buNone/>
              <a:defRPr/>
            </a:pPr>
            <a:r>
              <a:rPr lang="en-US" b="1" dirty="0">
                <a:solidFill>
                  <a:prstClr val="black"/>
                </a:solidFill>
                <a:latin typeface="Calibri" panose="020F0502020204030204" pitchFamily="34" charset="0"/>
                <a:cs typeface="Calibri" panose="020F0502020204030204" pitchFamily="34" charset="0"/>
              </a:rPr>
              <a:t>3.    Sustainability –</a:t>
            </a:r>
            <a:r>
              <a:rPr lang="en-US" dirty="0">
                <a:solidFill>
                  <a:prstClr val="black"/>
                </a:solidFill>
                <a:latin typeface="Calibri" panose="020F0502020204030204" pitchFamily="34" charset="0"/>
                <a:cs typeface="Calibri" panose="020F0502020204030204" pitchFamily="34" charset="0"/>
              </a:rPr>
              <a:t>makes communities/neighborhoods more       livable or viable </a:t>
            </a:r>
            <a:endParaRPr lang="en-US" sz="2800" dirty="0">
              <a:solidFill>
                <a:prstClr val="black"/>
              </a:solidFill>
              <a:latin typeface="Calibri" panose="020F0502020204030204" pitchFamily="34" charset="0"/>
              <a:cs typeface="Calibri" panose="020F0502020204030204" pitchFamily="34" charset="0"/>
            </a:endParaRP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1200" dirty="0">
              <a:solidFill>
                <a:prstClr val="black"/>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endParaRPr lang="en-US" sz="2800" dirty="0">
              <a:solidFill>
                <a:prstClr val="black"/>
              </a:solidFill>
              <a:latin typeface="Calibri" panose="020F0502020204030204" pitchFamily="34" charset="0"/>
              <a:cs typeface="Calibri" panose="020F0502020204030204" pitchFamily="34" charset="0"/>
            </a:endParaRPr>
          </a:p>
          <a:p>
            <a:pPr marL="0" indent="0">
              <a:buNone/>
              <a:defRPr/>
            </a:pPr>
            <a:endParaRPr lang="en-US" sz="2800" dirty="0">
              <a:solidFill>
                <a:prstClr val="black"/>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1200" dirty="0">
              <a:solidFill>
                <a:prstClr val="black"/>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42007361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0F7E4-CD30-5DA6-4383-2427A8FAD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A553E-E414-E09A-465B-0C42E9A1A9DF}"/>
              </a:ext>
            </a:extLst>
          </p:cNvPr>
          <p:cNvSpPr>
            <a:spLocks noGrp="1"/>
          </p:cNvSpPr>
          <p:nvPr>
            <p:ph type="title"/>
          </p:nvPr>
        </p:nvSpPr>
        <p:spPr>
          <a:xfrm>
            <a:off x="1441835" y="513347"/>
            <a:ext cx="9911964" cy="705853"/>
          </a:xfrm>
        </p:spPr>
        <p:txBody>
          <a:bodyP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Expectations</a:t>
            </a:r>
          </a:p>
        </p:txBody>
      </p:sp>
      <p:sp>
        <p:nvSpPr>
          <p:cNvPr id="3" name="Content Placeholder 2">
            <a:extLst>
              <a:ext uri="{FF2B5EF4-FFF2-40B4-BE49-F238E27FC236}">
                <a16:creationId xmlns:a16="http://schemas.microsoft.com/office/drawing/2014/main" id="{AEF2745E-FE16-909A-8F8E-94E139B02A6F}"/>
              </a:ext>
            </a:extLst>
          </p:cNvPr>
          <p:cNvSpPr>
            <a:spLocks noGrp="1"/>
          </p:cNvSpPr>
          <p:nvPr>
            <p:ph idx="1"/>
          </p:nvPr>
        </p:nvSpPr>
        <p:spPr>
          <a:xfrm>
            <a:off x="1441835" y="1219201"/>
            <a:ext cx="9911965" cy="5534526"/>
          </a:xfrm>
        </p:spPr>
        <p:txBody>
          <a:bodyPr>
            <a:normAutofit fontScale="25000" lnSpcReduction="20000"/>
          </a:bodyPr>
          <a:lstStyle/>
          <a:p>
            <a:pPr>
              <a:buFont typeface="Wingdings" panose="05000000000000000000" pitchFamily="2" charset="2"/>
              <a:buChar char="ü"/>
              <a:defRPr/>
            </a:pPr>
            <a:endParaRPr lang="en-US" sz="1600" dirty="0">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Capacity to manage and track the progress and outcomes of a potentially small grant</a:t>
            </a:r>
          </a:p>
          <a:p>
            <a:pPr marL="0" indent="0">
              <a:buNone/>
              <a:defRPr/>
            </a:pPr>
            <a:endParaRPr lang="en-US" sz="74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Attainable output goals </a:t>
            </a:r>
          </a:p>
          <a:p>
            <a:pPr marL="0" indent="0">
              <a:buFont typeface="Wingdings 2" panose="05020102010507070707" pitchFamily="18" charset="2"/>
              <a:buNone/>
              <a:defRPr/>
            </a:pPr>
            <a:endParaRPr lang="en-US" sz="74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Collect family/household income verification documentation, as applicable (limited self-certification allowed/not encouraged)</a:t>
            </a:r>
          </a:p>
          <a:p>
            <a:pPr marL="0" indent="0">
              <a:buFont typeface="Wingdings 2" panose="05020102010507070707" pitchFamily="18" charset="2"/>
              <a:buNone/>
              <a:defRPr/>
            </a:pPr>
            <a:endParaRPr lang="en-US" sz="74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Maintain documentation in the file for presumed beneficiaries, as applicable</a:t>
            </a:r>
          </a:p>
          <a:p>
            <a:pPr marL="0" indent="0">
              <a:buFont typeface="Wingdings 2" panose="05020102010507070707" pitchFamily="18" charset="2"/>
              <a:buNone/>
              <a:defRPr/>
            </a:pPr>
            <a:endParaRPr lang="en-US" sz="74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Submit timely quarterly reimbursement requests with supporting documentation </a:t>
            </a:r>
          </a:p>
          <a:p>
            <a:pPr marL="0" indent="0">
              <a:buNone/>
              <a:defRPr/>
            </a:pPr>
            <a:endParaRPr lang="en-US" sz="74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Submit timely quarterly performance report including race, ethnicity, income, and narrative responses  </a:t>
            </a:r>
          </a:p>
          <a:p>
            <a:pPr marL="0" indent="0">
              <a:buFont typeface="Wingdings 2" panose="05020102010507070707" pitchFamily="18" charset="2"/>
              <a:buNone/>
              <a:defRPr/>
            </a:pPr>
            <a:endParaRPr lang="en-US" sz="74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defRPr/>
            </a:pPr>
            <a:r>
              <a:rPr lang="en-US" sz="7400" dirty="0">
                <a:solidFill>
                  <a:schemeClr val="tx1"/>
                </a:solidFill>
                <a:latin typeface="Calibri" panose="020F0502020204030204" pitchFamily="34" charset="0"/>
                <a:cs typeface="Calibri" panose="020F0502020204030204" pitchFamily="34" charset="0"/>
              </a:rPr>
              <a:t>Request technical assistance when needed</a:t>
            </a:r>
          </a:p>
          <a:p>
            <a:pPr marL="0" indent="0">
              <a:buSzPct val="97000"/>
              <a:buNone/>
              <a:defRPr/>
            </a:pPr>
            <a:endParaRPr lang="en-US" sz="4200" dirty="0">
              <a:solidFill>
                <a:srgbClr val="008000"/>
              </a:solidFill>
              <a:latin typeface="Calibri" panose="020F0502020204030204" pitchFamily="34" charset="0"/>
              <a:cs typeface="Calibri" panose="020F0502020204030204" pitchFamily="34" charset="0"/>
            </a:endParaRPr>
          </a:p>
          <a:p>
            <a:pPr marL="0" indent="0">
              <a:buFont typeface="Wingdings 2" panose="05020102010507070707" pitchFamily="18" charset="2"/>
              <a:buNone/>
              <a:defRPr/>
            </a:pPr>
            <a:endParaRPr lang="en-US" sz="4200" dirty="0">
              <a:solidFill>
                <a:srgbClr val="00800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95064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ACF22-A9E1-65D5-CF16-E9D0D00FAF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ED83A7-11B4-B708-5874-49E4941A38C6}"/>
              </a:ext>
            </a:extLst>
          </p:cNvPr>
          <p:cNvSpPr>
            <a:spLocks noGrp="1"/>
          </p:cNvSpPr>
          <p:nvPr>
            <p:ph type="ctrTitle"/>
          </p:nvPr>
        </p:nvSpPr>
        <p:spPr>
          <a:xfrm>
            <a:off x="1659172" y="422910"/>
            <a:ext cx="9618428" cy="611807"/>
          </a:xfrm>
        </p:spPr>
        <p:txBody>
          <a:bodyPr>
            <a:noAutofit/>
          </a:bodyPr>
          <a:lstStyle/>
          <a:p>
            <a:pPr algn="l"/>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PY 2024-2025 Annual CAPER</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D2A868C5-452C-9630-7F33-93308D40C0AB}"/>
              </a:ext>
            </a:extLst>
          </p:cNvPr>
          <p:cNvSpPr>
            <a:spLocks noGrp="1"/>
          </p:cNvSpPr>
          <p:nvPr>
            <p:ph type="subTitle" idx="1"/>
          </p:nvPr>
        </p:nvSpPr>
        <p:spPr>
          <a:xfrm>
            <a:off x="1659172" y="777240"/>
            <a:ext cx="9144000" cy="6208446"/>
          </a:xfrm>
        </p:spPr>
        <p:txBody>
          <a:bodyPr>
            <a:noAutofit/>
          </a:bodyPr>
          <a:lstStyle/>
          <a:p>
            <a:pPr marL="342900" marR="0" lvl="0" indent="-342900" algn="l" defTabSz="914400" rtl="0" eaLnBrk="1" fontAlgn="auto" latinLnBrk="0" hangingPunct="1">
              <a:lnSpc>
                <a:spcPct val="100000"/>
              </a:lnSpc>
              <a:spcBef>
                <a:spcPct val="20000"/>
              </a:spcBef>
              <a:spcAft>
                <a:spcPts val="0"/>
              </a:spcAft>
              <a:buSzPct val="96000"/>
              <a:buFont typeface="Calibri" panose="020F0502020204030204" pitchFamily="34" charset="0"/>
              <a:buChar char="●"/>
              <a:tabLst/>
              <a:defRPr/>
            </a:pPr>
            <a:endPar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r>
              <a:rPr lang="en-US" dirty="0">
                <a:solidFill>
                  <a:schemeClr val="tx1"/>
                </a:solidFill>
                <a:latin typeface="Calibri" panose="020F0502020204030204" pitchFamily="34" charset="0"/>
                <a:cs typeface="Calibri" panose="020F0502020204030204" pitchFamily="34" charset="0"/>
              </a:rPr>
              <a:t>HUD-mandated report that evaluates the City’s use of CDBG funds to meet community development goals</a:t>
            </a:r>
          </a:p>
          <a:p>
            <a:pPr algn="l">
              <a:lnSpc>
                <a:spcPct val="100000"/>
              </a:lnSpc>
              <a:spcBef>
                <a:spcPct val="20000"/>
              </a:spcBef>
              <a:buSzPct val="97000"/>
              <a:defRPr/>
            </a:pPr>
            <a:endParaRPr lang="en-US" sz="800" dirty="0">
              <a:solidFill>
                <a:schemeClr val="tx1"/>
              </a:solidFill>
              <a:latin typeface="Calibri" panose="020F0502020204030204" pitchFamily="34" charset="0"/>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Reports on Gilroy</a:t>
            </a:r>
            <a:r>
              <a:rPr lang="en-US" dirty="0">
                <a:solidFill>
                  <a:schemeClr val="tx1"/>
                </a:solidFill>
                <a:latin typeface="Calibri" panose="020F0502020204030204" pitchFamily="34" charset="0"/>
                <a:cs typeface="Calibri" panose="020F0502020204030204" pitchFamily="34" charset="0"/>
              </a:rPr>
              <a:t>’s achievements in providing decent housing and suitable living environments for low-to-moderate income (LMI) persons (annual income at or below 80% AMI based on household size)</a:t>
            </a:r>
          </a:p>
          <a:p>
            <a:pPr algn="l">
              <a:lnSpc>
                <a:spcPct val="100000"/>
              </a:lnSpc>
              <a:spcBef>
                <a:spcPct val="20000"/>
              </a:spcBef>
              <a:buSzPct val="97000"/>
              <a:defRPr/>
            </a:pPr>
            <a:endParaRPr kumimoji="0" lang="en-US" sz="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r>
              <a:rPr lang="en-US" dirty="0">
                <a:solidFill>
                  <a:schemeClr val="tx1"/>
                </a:solidFill>
                <a:latin typeface="Calibri" panose="020F0502020204030204" pitchFamily="34" charset="0"/>
                <a:cs typeface="Calibri" panose="020F0502020204030204" pitchFamily="34" charset="0"/>
              </a:rPr>
              <a:t>Reporting period PY 24 (July 1, 2024, through June 30, 2025)</a:t>
            </a:r>
          </a:p>
          <a:p>
            <a:pPr algn="l">
              <a:lnSpc>
                <a:spcPct val="100000"/>
              </a:lnSpc>
              <a:spcBef>
                <a:spcPct val="20000"/>
              </a:spcBef>
              <a:buSzPct val="97000"/>
              <a:defRPr/>
            </a:pPr>
            <a:endParaRPr lang="en-US" sz="800" dirty="0">
              <a:solidFill>
                <a:schemeClr val="tx1"/>
              </a:solidFill>
              <a:latin typeface="Calibri" panose="020F0502020204030204" pitchFamily="34" charset="0"/>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r>
              <a:rPr lang="en-US" dirty="0">
                <a:solidFill>
                  <a:schemeClr val="tx1"/>
                </a:solidFill>
                <a:latin typeface="Calibri" panose="020F0502020204030204" pitchFamily="34" charset="0"/>
                <a:cs typeface="Calibri" panose="020F0502020204030204" pitchFamily="34" charset="0"/>
              </a:rPr>
              <a:t>15-day public comment period August 29 through September 15, 2025</a:t>
            </a:r>
          </a:p>
          <a:p>
            <a:pPr algn="l">
              <a:lnSpc>
                <a:spcPct val="100000"/>
              </a:lnSpc>
              <a:spcBef>
                <a:spcPct val="20000"/>
              </a:spcBef>
              <a:buSzPct val="97000"/>
              <a:defRPr/>
            </a:pPr>
            <a:endParaRPr lang="en-US" sz="800" dirty="0">
              <a:solidFill>
                <a:schemeClr val="tx1"/>
              </a:solidFill>
              <a:latin typeface="Calibri" panose="020F0502020204030204" pitchFamily="34" charset="0"/>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Submitted to HUD </a:t>
            </a:r>
            <a:r>
              <a:rPr lang="en-US" dirty="0">
                <a:solidFill>
                  <a:schemeClr val="tx1"/>
                </a:solidFill>
                <a:latin typeface="Calibri" panose="020F0502020204030204" pitchFamily="34" charset="0"/>
                <a:cs typeface="Calibri" panose="020F0502020204030204" pitchFamily="34" charset="0"/>
              </a:rPr>
              <a:t>in September, 90 days after the end of PY 24</a:t>
            </a:r>
          </a:p>
          <a:p>
            <a:pPr algn="l">
              <a:lnSpc>
                <a:spcPct val="100000"/>
              </a:lnSpc>
              <a:spcBef>
                <a:spcPct val="20000"/>
              </a:spcBef>
              <a:buSzPct val="97000"/>
              <a:defRPr/>
            </a:pPr>
            <a:endParaRPr lang="en-US" sz="800" dirty="0">
              <a:solidFill>
                <a:schemeClr val="tx1"/>
              </a:solidFill>
              <a:latin typeface="Calibri" panose="020F0502020204030204" pitchFamily="34" charset="0"/>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r>
              <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Draft PY 24-25 CAPER pending HUD approval is </a:t>
            </a:r>
            <a:r>
              <a:rPr lang="en-US" dirty="0">
                <a:solidFill>
                  <a:schemeClr val="tx1"/>
                </a:solidFill>
                <a:latin typeface="Calibri" panose="020F0502020204030204" pitchFamily="34" charset="0"/>
                <a:cs typeface="Calibri" panose="020F0502020204030204" pitchFamily="34" charset="0"/>
              </a:rPr>
              <a:t>on CDBG webpage </a:t>
            </a:r>
            <a:r>
              <a:rPr lang="en-US" dirty="0">
                <a:solidFill>
                  <a:schemeClr val="tx1"/>
                </a:solidFill>
                <a:latin typeface="Calibri" panose="020F0502020204030204" pitchFamily="34" charset="0"/>
                <a:cs typeface="Calibri" panose="020F0502020204030204" pitchFamily="34" charset="0"/>
                <a:hlinkClick r:id="rId2"/>
              </a:rPr>
              <a:t>cityofgilroy.org/cdbg</a:t>
            </a:r>
            <a:r>
              <a:rPr lang="en-US" dirty="0">
                <a:solidFill>
                  <a:schemeClr val="tx1"/>
                </a:solidFill>
                <a:latin typeface="Calibri" panose="020F0502020204030204" pitchFamily="34" charset="0"/>
                <a:cs typeface="Calibri" panose="020F0502020204030204" pitchFamily="34" charset="0"/>
              </a:rPr>
              <a:t> </a:t>
            </a:r>
            <a:endPar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endParaRPr kumimoji="0" lang="en-US"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endPar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endPar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endPar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endPar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342900" indent="-342900" algn="l">
              <a:lnSpc>
                <a:spcPct val="100000"/>
              </a:lnSpc>
              <a:spcBef>
                <a:spcPct val="20000"/>
              </a:spcBef>
              <a:buSzPct val="97000"/>
              <a:buFont typeface="Calibri" panose="020F0502020204030204" pitchFamily="34" charset="0"/>
              <a:buChar char="●"/>
              <a:defRPr/>
            </a:pPr>
            <a:endPar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285750" marR="0" lvl="0" indent="-285750" algn="l" defTabSz="914400" rtl="0" eaLnBrk="1" fontAlgn="auto" latinLnBrk="0" hangingPunct="1">
              <a:lnSpc>
                <a:spcPct val="100000"/>
              </a:lnSpc>
              <a:spcBef>
                <a:spcPct val="20000"/>
              </a:spcBef>
              <a:spcAft>
                <a:spcPts val="0"/>
              </a:spcAft>
              <a:buSzPct val="97000"/>
              <a:buFont typeface="Calibri" panose="020F0502020204030204" pitchFamily="34" charset="0"/>
              <a:buChar char="●"/>
              <a:tabLst/>
              <a:defRPr/>
            </a:pPr>
            <a:endParaRPr kumimoji="0" lang="en-US" sz="14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R="0" lvl="0" algn="l" defTabSz="914400" rtl="0" eaLnBrk="1" fontAlgn="auto" latinLnBrk="0" hangingPunct="1">
              <a:lnSpc>
                <a:spcPct val="100000"/>
              </a:lnSpc>
              <a:spcBef>
                <a:spcPct val="20000"/>
              </a:spcBef>
              <a:spcAft>
                <a:spcPts val="0"/>
              </a:spcAft>
              <a:buSzPct val="97000"/>
              <a:tabLst/>
              <a:defRPr/>
            </a:pPr>
            <a:endParaRPr kumimoji="0" lang="en-US" sz="14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endParaRPr lang="en-US" sz="1800" dirty="0"/>
          </a:p>
        </p:txBody>
      </p:sp>
    </p:spTree>
    <p:extLst>
      <p:ext uri="{BB962C8B-B14F-4D97-AF65-F5344CB8AC3E}">
        <p14:creationId xmlns:p14="http://schemas.microsoft.com/office/powerpoint/2010/main" val="2667742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1488E-7CCD-006E-2780-2697FE84B28D}"/>
              </a:ext>
            </a:extLst>
          </p:cNvPr>
          <p:cNvSpPr>
            <a:spLocks noGrp="1"/>
          </p:cNvSpPr>
          <p:nvPr>
            <p:ph type="title"/>
          </p:nvPr>
        </p:nvSpPr>
        <p:spPr>
          <a:xfrm>
            <a:off x="1441835" y="304801"/>
            <a:ext cx="9911964" cy="1572126"/>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Simplified Application Due by 5:00 PM             Monday, March 2, 2026</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F4C9F38-E25E-FD4A-4E52-D9F952646016}"/>
              </a:ext>
            </a:extLst>
          </p:cNvPr>
          <p:cNvSpPr>
            <a:spLocks noGrp="1"/>
          </p:cNvSpPr>
          <p:nvPr>
            <p:ph idx="1"/>
          </p:nvPr>
        </p:nvSpPr>
        <p:spPr>
          <a:xfrm>
            <a:off x="1441835" y="1876927"/>
            <a:ext cx="9911965" cy="4300036"/>
          </a:xfrm>
        </p:spPr>
        <p:txBody>
          <a:bodyPr>
            <a:normAutofit/>
          </a:bodyPr>
          <a:lstStyle/>
          <a:p>
            <a:pPr eaLnBrk="1" hangingPunct="1">
              <a:lnSpc>
                <a:spcPct val="120000"/>
              </a:lnSpc>
              <a:spcBef>
                <a:spcPts val="0"/>
              </a:spcBef>
              <a:defRPr/>
            </a:pPr>
            <a:r>
              <a:rPr lang="en-US" sz="2800" dirty="0">
                <a:solidFill>
                  <a:schemeClr val="tx1"/>
                </a:solidFill>
                <a:latin typeface="Calibri" panose="020F0502020204030204" pitchFamily="34" charset="0"/>
                <a:cs typeface="Calibri" panose="020F0502020204030204" pitchFamily="34" charset="0"/>
              </a:rPr>
              <a:t>One application required for each project/program</a:t>
            </a:r>
          </a:p>
          <a:p>
            <a:pPr marL="0" indent="0" eaLnBrk="1" hangingPunct="1">
              <a:lnSpc>
                <a:spcPct val="120000"/>
              </a:lnSpc>
              <a:spcBef>
                <a:spcPts val="0"/>
              </a:spcBef>
              <a:buNone/>
              <a:defRPr/>
            </a:pPr>
            <a:endParaRPr lang="en-US" sz="1000" dirty="0">
              <a:solidFill>
                <a:schemeClr val="tx1"/>
              </a:solidFill>
              <a:latin typeface="Calibri" panose="020F0502020204030204" pitchFamily="34" charset="0"/>
              <a:cs typeface="Calibri" panose="020F0502020204030204" pitchFamily="34" charset="0"/>
            </a:endParaRPr>
          </a:p>
          <a:p>
            <a:pPr marL="0" indent="0" eaLnBrk="1" hangingPunct="1">
              <a:lnSpc>
                <a:spcPct val="120000"/>
              </a:lnSpc>
              <a:spcBef>
                <a:spcPts val="0"/>
              </a:spcBef>
              <a:buNone/>
              <a:defRPr/>
            </a:pPr>
            <a:endParaRPr lang="en-US" sz="1000" dirty="0">
              <a:solidFill>
                <a:schemeClr val="tx1"/>
              </a:solidFill>
              <a:latin typeface="Calibri" panose="020F0502020204030204" pitchFamily="34" charset="0"/>
              <a:cs typeface="Calibri" panose="020F0502020204030204" pitchFamily="34" charset="0"/>
            </a:endParaRPr>
          </a:p>
          <a:p>
            <a:pPr eaLnBrk="1" hangingPunct="1">
              <a:lnSpc>
                <a:spcPct val="120000"/>
              </a:lnSpc>
              <a:spcBef>
                <a:spcPts val="0"/>
              </a:spcBef>
              <a:defRPr/>
            </a:pPr>
            <a:r>
              <a:rPr lang="en-US" sz="2800" dirty="0">
                <a:solidFill>
                  <a:schemeClr val="tx1"/>
                </a:solidFill>
                <a:latin typeface="Calibri" panose="020F0502020204030204" pitchFamily="34" charset="0"/>
                <a:cs typeface="Calibri" panose="020F0502020204030204" pitchFamily="34" charset="0"/>
              </a:rPr>
              <a:t>Project title, applicant agency name must be written in subject line and body of email preferably with PDF application and requested documents attached as </a:t>
            </a:r>
            <a:r>
              <a:rPr lang="en-US" sz="2800" b="1" dirty="0">
                <a:solidFill>
                  <a:schemeClr val="tx1"/>
                </a:solidFill>
                <a:latin typeface="Calibri" panose="020F0502020204030204" pitchFamily="34" charset="0"/>
                <a:cs typeface="Calibri" panose="020F0502020204030204" pitchFamily="34" charset="0"/>
              </a:rPr>
              <a:t>ONE</a:t>
            </a:r>
            <a:r>
              <a:rPr lang="en-US" sz="2800" dirty="0">
                <a:solidFill>
                  <a:schemeClr val="tx1"/>
                </a:solidFill>
                <a:latin typeface="Calibri" panose="020F0502020204030204" pitchFamily="34" charset="0"/>
                <a:cs typeface="Calibri" panose="020F0502020204030204" pitchFamily="34" charset="0"/>
              </a:rPr>
              <a:t> document</a:t>
            </a:r>
          </a:p>
          <a:p>
            <a:pPr eaLnBrk="1" hangingPunct="1">
              <a:lnSpc>
                <a:spcPct val="120000"/>
              </a:lnSpc>
              <a:spcBef>
                <a:spcPts val="0"/>
              </a:spcBef>
              <a:defRPr/>
            </a:pPr>
            <a:endParaRPr lang="en-US" sz="1000" dirty="0">
              <a:solidFill>
                <a:schemeClr val="tx1"/>
              </a:solidFill>
              <a:latin typeface="Calibri" panose="020F0502020204030204" pitchFamily="34" charset="0"/>
              <a:cs typeface="Calibri" panose="020F0502020204030204" pitchFamily="34" charset="0"/>
            </a:endParaRPr>
          </a:p>
          <a:p>
            <a:pPr marL="0" indent="0" eaLnBrk="1" hangingPunct="1">
              <a:lnSpc>
                <a:spcPct val="120000"/>
              </a:lnSpc>
              <a:spcBef>
                <a:spcPts val="0"/>
              </a:spcBef>
              <a:buNone/>
              <a:defRPr/>
            </a:pPr>
            <a:endParaRPr lang="en-US" sz="1000" dirty="0">
              <a:solidFill>
                <a:schemeClr val="tx1"/>
              </a:solidFill>
              <a:latin typeface="Calibri" panose="020F0502020204030204" pitchFamily="34" charset="0"/>
              <a:cs typeface="Calibri" panose="020F0502020204030204" pitchFamily="34" charset="0"/>
            </a:endParaRPr>
          </a:p>
          <a:p>
            <a:pPr>
              <a:lnSpc>
                <a:spcPct val="120000"/>
              </a:lnSpc>
              <a:spcBef>
                <a:spcPts val="0"/>
              </a:spcBef>
              <a:defRPr/>
            </a:pPr>
            <a:r>
              <a:rPr lang="en-US" sz="2800" dirty="0">
                <a:solidFill>
                  <a:schemeClr val="tx1"/>
                </a:solidFill>
                <a:latin typeface="Calibri" panose="020F0502020204030204" pitchFamily="34" charset="0"/>
                <a:cs typeface="Calibri" panose="020F0502020204030204" pitchFamily="34" charset="0"/>
              </a:rPr>
              <a:t>Submit via email to </a:t>
            </a:r>
            <a:r>
              <a:rPr lang="en-US" sz="2800" dirty="0">
                <a:solidFill>
                  <a:schemeClr val="tx1"/>
                </a:solidFill>
                <a:latin typeface="Calibri" panose="020F0502020204030204" pitchFamily="34" charset="0"/>
                <a:cs typeface="Calibri" panose="020F0502020204030204" pitchFamily="34" charset="0"/>
                <a:hlinkClick r:id="rId2"/>
              </a:rPr>
              <a:t>housing@cityofgilroy.org</a:t>
            </a:r>
            <a:r>
              <a:rPr lang="en-US" sz="2800" dirty="0">
                <a:solidFill>
                  <a:schemeClr val="tx1"/>
                </a:solidFill>
                <a:latin typeface="Calibri" panose="020F0502020204030204" pitchFamily="34" charset="0"/>
                <a:cs typeface="Calibri" panose="020F0502020204030204" pitchFamily="34" charset="0"/>
              </a:rPr>
              <a:t> as described in the submittal requirements of application packet</a:t>
            </a:r>
          </a:p>
          <a:p>
            <a:pPr eaLnBrk="1" hangingPunct="1">
              <a:lnSpc>
                <a:spcPct val="120000"/>
              </a:lnSpc>
              <a:spcBef>
                <a:spcPts val="0"/>
              </a:spcBef>
              <a:defRPr/>
            </a:pPr>
            <a:endParaRPr lang="en-US" sz="2800" dirty="0">
              <a:solidFill>
                <a:schemeClr val="tx1"/>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1742856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0033C-CEEE-821F-13A8-D71449DE6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E85C26-C0D3-AAAF-9835-B5E327706792}"/>
              </a:ext>
            </a:extLst>
          </p:cNvPr>
          <p:cNvSpPr>
            <a:spLocks noGrp="1"/>
          </p:cNvSpPr>
          <p:nvPr>
            <p:ph type="title"/>
          </p:nvPr>
        </p:nvSpPr>
        <p:spPr>
          <a:xfrm>
            <a:off x="1441835" y="449180"/>
            <a:ext cx="9911964" cy="1066799"/>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Key Dates to Remember</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F1EB67C-70DC-B7B0-9641-E72ECACBFD7F}"/>
              </a:ext>
            </a:extLst>
          </p:cNvPr>
          <p:cNvSpPr>
            <a:spLocks noGrp="1"/>
          </p:cNvSpPr>
          <p:nvPr>
            <p:ph idx="1"/>
          </p:nvPr>
        </p:nvSpPr>
        <p:spPr>
          <a:xfrm>
            <a:off x="1441835" y="1668780"/>
            <a:ext cx="9911965" cy="4796187"/>
          </a:xfrm>
        </p:spPr>
        <p:txBody>
          <a:bodyPr>
            <a:normAutofit/>
          </a:bodyPr>
          <a:lstStyle/>
          <a:p>
            <a:pPr eaLnBrk="1" hangingPunct="1">
              <a:defRPr/>
            </a:pPr>
            <a:r>
              <a:rPr lang="en-US" altLang="en-US" sz="2800" dirty="0">
                <a:solidFill>
                  <a:schemeClr val="tx1"/>
                </a:solidFill>
                <a:latin typeface="Calibri" panose="020F0502020204030204" pitchFamily="34" charset="0"/>
                <a:cs typeface="Calibri" panose="020F0502020204030204" pitchFamily="34" charset="0"/>
              </a:rPr>
              <a:t>February 6, 2026 – Simplified Application Available at </a:t>
            </a:r>
            <a:r>
              <a:rPr lang="en-US" altLang="en-US" sz="2800" dirty="0">
                <a:solidFill>
                  <a:schemeClr val="tx1"/>
                </a:solidFill>
                <a:latin typeface="Calibri" panose="020F0502020204030204" pitchFamily="34" charset="0"/>
                <a:cs typeface="Calibri" panose="020F0502020204030204" pitchFamily="34" charset="0"/>
                <a:hlinkClick r:id="rId2"/>
              </a:rPr>
              <a:t>cityofgilroy.org/cdbg</a:t>
            </a:r>
            <a:r>
              <a:rPr lang="en-US" altLang="en-US" sz="2800" dirty="0">
                <a:solidFill>
                  <a:schemeClr val="tx1"/>
                </a:solidFill>
                <a:latin typeface="Calibri" panose="020F0502020204030204" pitchFamily="34" charset="0"/>
                <a:cs typeface="Calibri" panose="020F0502020204030204" pitchFamily="34" charset="0"/>
              </a:rPr>
              <a:t> </a:t>
            </a:r>
          </a:p>
          <a:p>
            <a:pPr marL="0" indent="0" eaLnBrk="1" hangingPunct="1">
              <a:buFont typeface="Wingdings 2" panose="05020102010507070707" pitchFamily="18" charset="2"/>
              <a:buNone/>
              <a:defRPr/>
            </a:pPr>
            <a:endParaRPr lang="en-US" altLang="en-US" sz="2800" dirty="0">
              <a:solidFill>
                <a:schemeClr val="tx1"/>
              </a:solidFill>
              <a:latin typeface="Calibri" panose="020F0502020204030204" pitchFamily="34" charset="0"/>
              <a:cs typeface="Calibri" panose="020F0502020204030204" pitchFamily="34" charset="0"/>
            </a:endParaRPr>
          </a:p>
          <a:p>
            <a:pPr eaLnBrk="1" hangingPunct="1">
              <a:defRPr/>
            </a:pPr>
            <a:r>
              <a:rPr lang="en-US" altLang="en-US" sz="2800" dirty="0">
                <a:solidFill>
                  <a:schemeClr val="tx1"/>
                </a:solidFill>
                <a:latin typeface="Calibri" panose="020F0502020204030204" pitchFamily="34" charset="0"/>
                <a:cs typeface="Calibri" panose="020F0502020204030204" pitchFamily="34" charset="0"/>
              </a:rPr>
              <a:t>February 25, 2026 – Deadline for new applicants or agencies with new projects to schedule required appointment to verify project’s eligibility, contact </a:t>
            </a:r>
            <a:r>
              <a:rPr lang="en-US" altLang="en-US" sz="2800" dirty="0">
                <a:solidFill>
                  <a:schemeClr val="tx1"/>
                </a:solidFill>
                <a:latin typeface="Calibri" panose="020F0502020204030204" pitchFamily="34" charset="0"/>
                <a:cs typeface="Calibri" panose="020F0502020204030204" pitchFamily="34" charset="0"/>
                <a:hlinkClick r:id="rId3"/>
              </a:rPr>
              <a:t>housing@cityofgilroy.org</a:t>
            </a:r>
            <a:r>
              <a:rPr lang="en-US" altLang="en-US" sz="2800" dirty="0">
                <a:solidFill>
                  <a:schemeClr val="tx1"/>
                </a:solidFill>
                <a:latin typeface="Calibri" panose="020F0502020204030204" pitchFamily="34" charset="0"/>
                <a:cs typeface="Calibri" panose="020F0502020204030204" pitchFamily="34" charset="0"/>
              </a:rPr>
              <a:t> </a:t>
            </a:r>
          </a:p>
          <a:p>
            <a:pPr marL="0" indent="0" eaLnBrk="1" hangingPunct="1">
              <a:buFont typeface="Wingdings 2" panose="05020102010507070707" pitchFamily="18" charset="2"/>
              <a:buNone/>
              <a:defRPr/>
            </a:pPr>
            <a:endParaRPr lang="en-US" altLang="en-US" sz="2800" dirty="0">
              <a:solidFill>
                <a:schemeClr val="tx1"/>
              </a:solidFill>
              <a:latin typeface="Calibri" panose="020F0502020204030204" pitchFamily="34" charset="0"/>
              <a:cs typeface="Calibri" panose="020F0502020204030204" pitchFamily="34" charset="0"/>
            </a:endParaRPr>
          </a:p>
          <a:p>
            <a:pPr eaLnBrk="1" hangingPunct="1">
              <a:defRPr/>
            </a:pPr>
            <a:r>
              <a:rPr lang="en-US" altLang="en-US" sz="2800" dirty="0">
                <a:solidFill>
                  <a:schemeClr val="tx1"/>
                </a:solidFill>
                <a:latin typeface="Calibri" panose="020F0502020204030204" pitchFamily="34" charset="0"/>
                <a:cs typeface="Calibri" panose="020F0502020204030204" pitchFamily="34" charset="0"/>
              </a:rPr>
              <a:t>March 2, 2026 – Simplified Application Deadline (by 5:00 PM)</a:t>
            </a:r>
          </a:p>
          <a:p>
            <a:pPr marL="0" indent="0" eaLnBrk="1" hangingPunct="1">
              <a:buNone/>
              <a:defRPr/>
            </a:pPr>
            <a:endParaRPr lang="en-US" altLang="en-US" sz="2800" dirty="0">
              <a:solidFill>
                <a:schemeClr val="tx1"/>
              </a:solidFill>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247249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6466C-B194-019C-AFD3-711825E11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7B3263-5277-1E31-2D6E-C3995128C2A4}"/>
              </a:ext>
            </a:extLst>
          </p:cNvPr>
          <p:cNvSpPr>
            <a:spLocks noGrp="1"/>
          </p:cNvSpPr>
          <p:nvPr>
            <p:ph type="title"/>
          </p:nvPr>
        </p:nvSpPr>
        <p:spPr>
          <a:xfrm>
            <a:off x="1441835" y="304800"/>
            <a:ext cx="9911964" cy="1138989"/>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Key Dates to Remember continued</a:t>
            </a:r>
            <a:endParaRPr lang="en-US" sz="3200" dirty="0"/>
          </a:p>
        </p:txBody>
      </p:sp>
      <p:sp>
        <p:nvSpPr>
          <p:cNvPr id="3" name="Content Placeholder 2">
            <a:extLst>
              <a:ext uri="{FF2B5EF4-FFF2-40B4-BE49-F238E27FC236}">
                <a16:creationId xmlns:a16="http://schemas.microsoft.com/office/drawing/2014/main" id="{923875F0-B65A-479D-8999-03D3FDF25F68}"/>
              </a:ext>
            </a:extLst>
          </p:cNvPr>
          <p:cNvSpPr>
            <a:spLocks noGrp="1"/>
          </p:cNvSpPr>
          <p:nvPr>
            <p:ph idx="1"/>
          </p:nvPr>
        </p:nvSpPr>
        <p:spPr>
          <a:xfrm>
            <a:off x="1441835" y="1596189"/>
            <a:ext cx="9911965" cy="4580774"/>
          </a:xfrm>
        </p:spPr>
        <p:txBody>
          <a:bodyPr>
            <a:normAutofit fontScale="92500" lnSpcReduction="20000"/>
          </a:bodyPr>
          <a:lstStyle/>
          <a:p>
            <a:pPr marL="0" indent="0" eaLnBrk="1" hangingPunct="1">
              <a:buNone/>
              <a:defRPr/>
            </a:pPr>
            <a:r>
              <a:rPr lang="en-US" altLang="en-US" sz="3000" i="1" dirty="0">
                <a:solidFill>
                  <a:schemeClr val="tx1"/>
                </a:solidFill>
                <a:latin typeface="Calibri" panose="020F0502020204030204" pitchFamily="34" charset="0"/>
                <a:cs typeface="Calibri" panose="020F0502020204030204" pitchFamily="34" charset="0"/>
              </a:rPr>
              <a:t>Spring 2026</a:t>
            </a:r>
          </a:p>
          <a:p>
            <a:pPr marL="0" indent="0" eaLnBrk="1" hangingPunct="1">
              <a:buNone/>
              <a:defRPr/>
            </a:pPr>
            <a:endParaRPr lang="en-US" altLang="en-US" sz="3000" dirty="0">
              <a:solidFill>
                <a:schemeClr val="tx1"/>
              </a:solidFill>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defRPr/>
            </a:pPr>
            <a:r>
              <a:rPr lang="en-US" altLang="en-US" sz="3000" dirty="0">
                <a:latin typeface="Calibri" panose="020F0502020204030204" pitchFamily="34" charset="0"/>
                <a:cs typeface="Calibri" panose="020F0502020204030204" pitchFamily="34" charset="0"/>
              </a:rPr>
              <a:t>Simplified Application review and evaluation </a:t>
            </a:r>
          </a:p>
          <a:p>
            <a:pPr lvl="1" eaLnBrk="1" hangingPunct="1">
              <a:buFont typeface="Courier New" panose="02070309020205020404" pitchFamily="49" charset="0"/>
              <a:buChar char="o"/>
              <a:defRPr/>
            </a:pPr>
            <a:endParaRPr lang="en-US" altLang="en-US" sz="3000" dirty="0">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defRPr/>
            </a:pPr>
            <a:r>
              <a:rPr lang="en-US" altLang="en-US" sz="3000" dirty="0">
                <a:latin typeface="Calibri" panose="020F0502020204030204" pitchFamily="34" charset="0"/>
                <a:cs typeface="Calibri" panose="020F0502020204030204" pitchFamily="34" charset="0"/>
              </a:rPr>
              <a:t>City Council public meeting to request Council direction on grant allocations</a:t>
            </a:r>
          </a:p>
          <a:p>
            <a:pPr marL="457200" lvl="1" indent="0" eaLnBrk="1" hangingPunct="1">
              <a:buNone/>
              <a:defRPr/>
            </a:pPr>
            <a:endParaRPr lang="en-US" altLang="en-US" sz="3000" dirty="0">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defRPr/>
            </a:pPr>
            <a:r>
              <a:rPr lang="en-US" altLang="en-US" sz="3000" dirty="0">
                <a:latin typeface="Calibri" panose="020F0502020204030204" pitchFamily="34" charset="0"/>
                <a:cs typeface="Calibri" panose="020F0502020204030204" pitchFamily="34" charset="0"/>
              </a:rPr>
              <a:t>City Council public hearing to consider approval of CDBG Annual Action Plan and Citizen Participation Plan</a:t>
            </a:r>
          </a:p>
          <a:p>
            <a:pPr marL="393700" lvl="1" indent="0" eaLnBrk="1" hangingPunct="1">
              <a:buFont typeface="Wingdings 2" panose="05020102010507070707" pitchFamily="18" charset="2"/>
              <a:buNone/>
              <a:defRPr/>
            </a:pPr>
            <a:endParaRPr lang="en-US" altLang="en-US" sz="3000" dirty="0">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defRPr/>
            </a:pPr>
            <a:r>
              <a:rPr lang="en-US" altLang="en-US" sz="3000" dirty="0">
                <a:latin typeface="Calibri" panose="020F0502020204030204" pitchFamily="34" charset="0"/>
                <a:cs typeface="Calibri" panose="020F0502020204030204" pitchFamily="34" charset="0"/>
              </a:rPr>
              <a:t>Completion of Full Application for those who received grant approval</a:t>
            </a:r>
          </a:p>
          <a:p>
            <a:endParaRPr lang="en-US" dirty="0"/>
          </a:p>
        </p:txBody>
      </p:sp>
    </p:spTree>
    <p:extLst>
      <p:ext uri="{BB962C8B-B14F-4D97-AF65-F5344CB8AC3E}">
        <p14:creationId xmlns:p14="http://schemas.microsoft.com/office/powerpoint/2010/main" val="1032382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065E5-43E3-F8DC-ACD0-C628F1C9D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A8833-1BC9-2BD4-F560-D63BCD0FB90A}"/>
              </a:ext>
            </a:extLst>
          </p:cNvPr>
          <p:cNvSpPr>
            <a:spLocks noGrp="1"/>
          </p:cNvSpPr>
          <p:nvPr>
            <p:ph type="title"/>
          </p:nvPr>
        </p:nvSpPr>
        <p:spPr>
          <a:xfrm>
            <a:off x="1441835" y="569495"/>
            <a:ext cx="9911964" cy="657726"/>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Questions?</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60A3947-9B1A-91C0-323D-6AEDD742AD4C}"/>
              </a:ext>
            </a:extLst>
          </p:cNvPr>
          <p:cNvSpPr>
            <a:spLocks noGrp="1"/>
          </p:cNvSpPr>
          <p:nvPr>
            <p:ph idx="1"/>
          </p:nvPr>
        </p:nvSpPr>
        <p:spPr>
          <a:xfrm>
            <a:off x="1441835" y="1564105"/>
            <a:ext cx="9911965" cy="3505200"/>
          </a:xfrm>
        </p:spPr>
        <p:txBody>
          <a:bodyPr>
            <a:normAutofit/>
          </a:bodyPr>
          <a:lstStyle/>
          <a:p>
            <a:pPr marL="0" indent="0" eaLnBrk="1" hangingPunct="1">
              <a:buNone/>
              <a:defRPr/>
            </a:pPr>
            <a:endParaRPr lang="en-US" altLang="en-US" sz="1400" dirty="0">
              <a:solidFill>
                <a:schemeClr val="tx1"/>
              </a:solidFill>
              <a:latin typeface="Calibri" panose="020F0502020204030204" pitchFamily="34" charset="0"/>
              <a:cs typeface="Calibri" panose="020F0502020204030204" pitchFamily="34" charset="0"/>
            </a:endParaRPr>
          </a:p>
          <a:p>
            <a:pPr eaLnBrk="1" hangingPunct="1">
              <a:buClr>
                <a:prstClr val="black"/>
              </a:buClr>
              <a:defRPr/>
            </a:pPr>
            <a:r>
              <a:rPr lang="en-US" altLang="en-US" sz="2800" dirty="0">
                <a:solidFill>
                  <a:prstClr val="black"/>
                </a:solidFill>
                <a:latin typeface="Calibri" panose="020F0502020204030204" pitchFamily="34" charset="0"/>
                <a:cs typeface="Calibri" panose="020F0502020204030204" pitchFamily="34" charset="0"/>
              </a:rPr>
              <a:t>Email </a:t>
            </a:r>
            <a:r>
              <a:rPr lang="en-US" altLang="en-US" sz="2800" b="1" dirty="0">
                <a:solidFill>
                  <a:prstClr val="black"/>
                </a:solidFill>
                <a:latin typeface="Calibri" panose="020F0502020204030204" pitchFamily="34" charset="0"/>
                <a:cs typeface="Calibri" panose="020F0502020204030204" pitchFamily="34" charset="0"/>
                <a:hlinkClick r:id="rId2"/>
              </a:rPr>
              <a:t>housing@cityofgilroy.org</a:t>
            </a:r>
            <a:r>
              <a:rPr lang="en-US" altLang="en-US" sz="2800" b="1" dirty="0">
                <a:solidFill>
                  <a:prstClr val="black"/>
                </a:solidFill>
                <a:latin typeface="Calibri" panose="020F0502020204030204" pitchFamily="34" charset="0"/>
                <a:cs typeface="Calibri" panose="020F0502020204030204" pitchFamily="34" charset="0"/>
              </a:rPr>
              <a:t> </a:t>
            </a:r>
            <a:r>
              <a:rPr lang="en-US" altLang="en-US" sz="2800" dirty="0">
                <a:solidFill>
                  <a:prstClr val="black"/>
                </a:solidFill>
                <a:latin typeface="Calibri" panose="020F0502020204030204" pitchFamily="34" charset="0"/>
                <a:cs typeface="Calibri" panose="020F0502020204030204" pitchFamily="34" charset="0"/>
              </a:rPr>
              <a:t>with any application questions</a:t>
            </a:r>
          </a:p>
          <a:p>
            <a:pPr eaLnBrk="1" hangingPunct="1">
              <a:defRPr/>
            </a:pPr>
            <a:endParaRPr lang="en-US" altLang="en-US" sz="1200" dirty="0">
              <a:solidFill>
                <a:prstClr val="black"/>
              </a:solidFill>
              <a:latin typeface="Calibri" panose="020F0502020204030204" pitchFamily="34" charset="0"/>
              <a:cs typeface="Calibri" panose="020F0502020204030204" pitchFamily="34" charset="0"/>
            </a:endParaRPr>
          </a:p>
          <a:p>
            <a:pPr eaLnBrk="1" hangingPunct="1">
              <a:buClr>
                <a:prstClr val="black"/>
              </a:buClr>
              <a:defRPr/>
            </a:pPr>
            <a:r>
              <a:rPr lang="en-US" altLang="en-US" sz="2800" dirty="0">
                <a:solidFill>
                  <a:prstClr val="black"/>
                </a:solidFill>
                <a:latin typeface="Calibri" panose="020F0502020204030204" pitchFamily="34" charset="0"/>
                <a:cs typeface="Calibri" panose="020F0502020204030204" pitchFamily="34" charset="0"/>
              </a:rPr>
              <a:t>Application packet and other NOFA or CAPER details available at </a:t>
            </a:r>
            <a:r>
              <a:rPr lang="en-US" altLang="en-US" sz="2800" dirty="0">
                <a:solidFill>
                  <a:prstClr val="black"/>
                </a:solidFill>
                <a:latin typeface="Calibri" panose="020F0502020204030204" pitchFamily="34" charset="0"/>
                <a:cs typeface="Calibri" panose="020F0502020204030204" pitchFamily="34" charset="0"/>
                <a:hlinkClick r:id="rId3"/>
              </a:rPr>
              <a:t>cityofgilroy.org/</a:t>
            </a:r>
            <a:r>
              <a:rPr lang="en-US" altLang="en-US" sz="2800" dirty="0" err="1">
                <a:solidFill>
                  <a:prstClr val="black"/>
                </a:solidFill>
                <a:latin typeface="Calibri" panose="020F0502020204030204" pitchFamily="34" charset="0"/>
                <a:cs typeface="Calibri" panose="020F0502020204030204" pitchFamily="34" charset="0"/>
                <a:hlinkClick r:id="rId3"/>
              </a:rPr>
              <a:t>cdbg</a:t>
            </a:r>
            <a:r>
              <a:rPr lang="en-US" altLang="en-US" sz="2800" dirty="0">
                <a:solidFill>
                  <a:prstClr val="black"/>
                </a:solidFill>
                <a:latin typeface="Calibri" panose="020F0502020204030204" pitchFamily="34" charset="0"/>
                <a:cs typeface="Calibri" panose="020F0502020204030204" pitchFamily="34" charset="0"/>
              </a:rPr>
              <a:t> </a:t>
            </a:r>
            <a:r>
              <a:rPr lang="en-US" altLang="en-US" dirty="0">
                <a:solidFill>
                  <a:prstClr val="black"/>
                </a:solidFill>
                <a:latin typeface="Calibri" panose="020F0502020204030204" pitchFamily="34" charset="0"/>
                <a:cs typeface="Calibri" panose="020F0502020204030204" pitchFamily="34" charset="0"/>
              </a:rPr>
              <a:t> </a:t>
            </a:r>
          </a:p>
          <a:p>
            <a:pPr marL="0" indent="0" eaLnBrk="1" hangingPunct="1">
              <a:buClr>
                <a:prstClr val="black"/>
              </a:buClr>
              <a:buNone/>
              <a:defRPr/>
            </a:pPr>
            <a:endParaRPr lang="en-US" altLang="en-US" sz="2800" dirty="0">
              <a:solidFill>
                <a:prstClr val="black"/>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7688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628B7-01AA-344D-7140-53B43C6467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098CB-490E-A6EB-7EF0-B8C9AF7B455C}"/>
              </a:ext>
            </a:extLst>
          </p:cNvPr>
          <p:cNvSpPr>
            <a:spLocks noGrp="1"/>
          </p:cNvSpPr>
          <p:nvPr>
            <p:ph type="title"/>
          </p:nvPr>
        </p:nvSpPr>
        <p:spPr>
          <a:xfrm>
            <a:off x="1441835" y="433136"/>
            <a:ext cx="9911964" cy="938463"/>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Public Comment Period</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A178641-DF98-BB11-1E81-B5BED5382884}"/>
              </a:ext>
            </a:extLst>
          </p:cNvPr>
          <p:cNvSpPr>
            <a:spLocks noGrp="1"/>
          </p:cNvSpPr>
          <p:nvPr>
            <p:ph idx="1"/>
          </p:nvPr>
        </p:nvSpPr>
        <p:spPr>
          <a:xfrm>
            <a:off x="1441835" y="1483895"/>
            <a:ext cx="9911965" cy="4693068"/>
          </a:xfrm>
        </p:spPr>
        <p:txBody>
          <a:bodyPr>
            <a:normAutofit/>
          </a:bodyPr>
          <a:lstStyle/>
          <a:p>
            <a:pPr marL="0" indent="0" eaLnBrk="1" hangingPunct="1">
              <a:buNone/>
              <a:defRPr/>
            </a:pPr>
            <a:endParaRPr lang="en-US" altLang="en-US" sz="1400" dirty="0">
              <a:solidFill>
                <a:schemeClr val="tx1"/>
              </a:solidFill>
              <a:latin typeface="Calibri" panose="020F0502020204030204" pitchFamily="34" charset="0"/>
              <a:cs typeface="Calibri" panose="020F0502020204030204" pitchFamily="34" charset="0"/>
            </a:endParaRPr>
          </a:p>
          <a:p>
            <a:pPr lvl="1" eaLnBrk="1" hangingPunct="1">
              <a:buSzPct val="97000"/>
              <a:buFont typeface="Calibri" panose="020F0502020204030204" pitchFamily="34" charset="0"/>
              <a:buChar char="●"/>
              <a:defRPr/>
            </a:pPr>
            <a:r>
              <a:rPr lang="en-US" altLang="en-US" sz="2800" dirty="0">
                <a:latin typeface="Calibri" panose="020F0502020204030204" pitchFamily="34" charset="0"/>
                <a:cs typeface="Calibri" panose="020F0502020204030204" pitchFamily="34" charset="0"/>
              </a:rPr>
              <a:t>Open CDBG NOFA public hearing public comment period</a:t>
            </a:r>
          </a:p>
          <a:p>
            <a:pPr lvl="1" eaLnBrk="1" hangingPunct="1">
              <a:buFont typeface="Courier New" panose="02070309020205020404" pitchFamily="49" charset="0"/>
              <a:buChar char="o"/>
              <a:defRPr/>
            </a:pPr>
            <a:endParaRPr lang="en-US" altLang="en-US" sz="14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6470193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F4890-FCCB-C22E-CE29-2230E3546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4E136-B1B5-E697-75FA-3D09D0B7B5B8}"/>
              </a:ext>
            </a:extLst>
          </p:cNvPr>
          <p:cNvSpPr>
            <a:spLocks noGrp="1"/>
          </p:cNvSpPr>
          <p:nvPr>
            <p:ph type="title"/>
          </p:nvPr>
        </p:nvSpPr>
        <p:spPr>
          <a:xfrm>
            <a:off x="1441835" y="681038"/>
            <a:ext cx="9911964" cy="610351"/>
          </a:xfrm>
        </p:spPr>
        <p:txBody>
          <a:bodyPr>
            <a:no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    Adjournment</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36CEA78-B3B8-700D-C76F-50858C895A17}"/>
              </a:ext>
            </a:extLst>
          </p:cNvPr>
          <p:cNvSpPr>
            <a:spLocks noGrp="1"/>
          </p:cNvSpPr>
          <p:nvPr>
            <p:ph idx="1"/>
          </p:nvPr>
        </p:nvSpPr>
        <p:spPr>
          <a:xfrm>
            <a:off x="1441835" y="1716505"/>
            <a:ext cx="9911965" cy="4460458"/>
          </a:xfrm>
        </p:spPr>
        <p:txBody>
          <a:bodyPr>
            <a:normAutofit/>
          </a:bodyPr>
          <a:lstStyle/>
          <a:p>
            <a:pPr marL="0" indent="0" eaLnBrk="1" hangingPunct="1">
              <a:buNone/>
              <a:defRPr/>
            </a:pPr>
            <a:endParaRPr lang="en-US" altLang="en-US" sz="1400" dirty="0">
              <a:solidFill>
                <a:schemeClr val="tx1"/>
              </a:solidFill>
              <a:latin typeface="Calibri" panose="020F0502020204030204" pitchFamily="34" charset="0"/>
              <a:cs typeface="Calibri" panose="020F0502020204030204" pitchFamily="34" charset="0"/>
            </a:endParaRPr>
          </a:p>
          <a:p>
            <a:pPr lvl="1" eaLnBrk="1" hangingPunct="1">
              <a:buSzPct val="97000"/>
              <a:buFont typeface="Calibri" panose="020F0502020204030204" pitchFamily="34" charset="0"/>
              <a:buChar char="●"/>
              <a:defRPr/>
            </a:pPr>
            <a:r>
              <a:rPr lang="en-US" altLang="en-US" sz="2800" dirty="0">
                <a:latin typeface="Calibri" panose="020F0502020204030204" pitchFamily="34" charset="0"/>
                <a:cs typeface="Calibri" panose="020F0502020204030204" pitchFamily="34" charset="0"/>
              </a:rPr>
              <a:t>Close CDBG NOFA public comment period</a:t>
            </a:r>
          </a:p>
          <a:p>
            <a:pPr marL="457200" lvl="1" indent="0" eaLnBrk="1" hangingPunct="1">
              <a:buSzPct val="97000"/>
              <a:buNone/>
              <a:defRPr/>
            </a:pPr>
            <a:endParaRPr lang="en-US" altLang="en-US" sz="2800" dirty="0">
              <a:latin typeface="Calibri" panose="020F0502020204030204" pitchFamily="34" charset="0"/>
              <a:cs typeface="Calibri" panose="020F0502020204030204" pitchFamily="34" charset="0"/>
            </a:endParaRPr>
          </a:p>
          <a:p>
            <a:pPr lvl="1" eaLnBrk="1" hangingPunct="1">
              <a:buSzPct val="97000"/>
              <a:buFont typeface="Calibri" panose="020F0502020204030204" pitchFamily="34" charset="0"/>
              <a:buChar char="●"/>
              <a:defRPr/>
            </a:pPr>
            <a:r>
              <a:rPr lang="en-US" altLang="en-US" sz="2800" dirty="0">
                <a:latin typeface="Calibri" panose="020F0502020204030204" pitchFamily="34" charset="0"/>
                <a:cs typeface="Calibri" panose="020F0502020204030204" pitchFamily="34" charset="0"/>
              </a:rPr>
              <a:t>Adjourn public hearing</a:t>
            </a:r>
          </a:p>
          <a:p>
            <a:pPr marL="457200" lvl="1" indent="0" eaLnBrk="1" hangingPunct="1">
              <a:buNone/>
              <a:defRPr/>
            </a:pPr>
            <a:endParaRPr lang="en-US" altLang="en-US" sz="2600" dirty="0">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defRPr/>
            </a:pPr>
            <a:endParaRPr lang="en-US" altLang="en-US" sz="14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065583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53550-EA6A-7EB2-83D1-906931AE6D33}"/>
              </a:ext>
            </a:extLst>
          </p:cNvPr>
          <p:cNvSpPr>
            <a:spLocks noGrp="1"/>
          </p:cNvSpPr>
          <p:nvPr>
            <p:ph type="title"/>
          </p:nvPr>
        </p:nvSpPr>
        <p:spPr>
          <a:xfrm>
            <a:off x="1441834" y="681037"/>
            <a:ext cx="9911965" cy="361700"/>
          </a:xfrm>
        </p:spPr>
        <p:txBody>
          <a:bodyPr>
            <a:normAutofit fontScale="90000"/>
          </a:bodyPr>
          <a:lstStyle/>
          <a:p>
            <a:r>
              <a:rPr lang="en-US" b="1" dirty="0">
                <a:latin typeface="Calibri" panose="020F0502020204030204" pitchFamily="34" charset="0"/>
                <a:ea typeface="Calibri" panose="020F0502020204030204" pitchFamily="34" charset="0"/>
                <a:cs typeface="Calibri" panose="020F0502020204030204" pitchFamily="34" charset="0"/>
              </a:rPr>
              <a:t>CAPER Accomplishments</a:t>
            </a:r>
          </a:p>
        </p:txBody>
      </p:sp>
      <p:sp>
        <p:nvSpPr>
          <p:cNvPr id="3" name="Content Placeholder 2">
            <a:extLst>
              <a:ext uri="{FF2B5EF4-FFF2-40B4-BE49-F238E27FC236}">
                <a16:creationId xmlns:a16="http://schemas.microsoft.com/office/drawing/2014/main" id="{E7C3A2BE-85E1-37E7-63C4-C93251BDD2C1}"/>
              </a:ext>
            </a:extLst>
          </p:cNvPr>
          <p:cNvSpPr>
            <a:spLocks noGrp="1"/>
          </p:cNvSpPr>
          <p:nvPr>
            <p:ph idx="1"/>
          </p:nvPr>
        </p:nvSpPr>
        <p:spPr>
          <a:xfrm>
            <a:off x="1441835" y="1580147"/>
            <a:ext cx="9911965" cy="5029200"/>
          </a:xfrm>
        </p:spPr>
        <p:txBody>
          <a:bodyPr>
            <a:normAutofit lnSpcReduction="10000"/>
          </a:bodyPr>
          <a:lstStyle/>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Rebuilding Together Silicon Valley: Repair and Accessibility Program for Low-Income Homeowners assisted 15 unduplicated households with health and safety home repairs, accessibility, and rehabilitation ($179,942.32 non-public service)</a:t>
            </a:r>
          </a:p>
          <a:p>
            <a:pPr marL="0" indent="0">
              <a:buNone/>
            </a:pP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City of Gilroy Public Works: Sidewalk Curb Ramp Project constructed 20 new ADA-compliant pedestrian curb ramps ($179,943.33 non-public service)</a:t>
            </a:r>
          </a:p>
          <a:p>
            <a:pPr marL="0" indent="0">
              <a:buNone/>
            </a:pP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Community Agency for Resources, Advocacy, and Services (CARAS): RYSE UP II Program provided 4 youth with Girasol youth character development curricula and case management for healthy development into adulthood ($8,348.60 public service)</a:t>
            </a:r>
          </a:p>
          <a:p>
            <a:pPr marL="0" indent="0">
              <a:buNone/>
            </a:pPr>
            <a:endPar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3337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DBCB5-60EC-7FBF-AA3B-AEE667A6F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856FB-1A6F-FAED-2534-51B91DCFE421}"/>
              </a:ext>
            </a:extLst>
          </p:cNvPr>
          <p:cNvSpPr>
            <a:spLocks noGrp="1"/>
          </p:cNvSpPr>
          <p:nvPr>
            <p:ph type="title"/>
          </p:nvPr>
        </p:nvSpPr>
        <p:spPr>
          <a:xfrm>
            <a:off x="1441834" y="681037"/>
            <a:ext cx="9911965" cy="361700"/>
          </a:xfrm>
        </p:spPr>
        <p:txBody>
          <a:bodyPr>
            <a:normAutofit fontScale="90000"/>
          </a:bodyPr>
          <a:lstStyle/>
          <a:p>
            <a:r>
              <a:rPr lang="en-US" b="1" dirty="0">
                <a:latin typeface="Calibri" panose="020F0502020204030204" pitchFamily="34" charset="0"/>
                <a:ea typeface="Calibri" panose="020F0502020204030204" pitchFamily="34" charset="0"/>
                <a:cs typeface="Calibri" panose="020F0502020204030204" pitchFamily="34" charset="0"/>
              </a:rPr>
              <a:t>CAPER Accomplishments continued</a:t>
            </a:r>
          </a:p>
        </p:txBody>
      </p:sp>
      <p:sp>
        <p:nvSpPr>
          <p:cNvPr id="3" name="Content Placeholder 2">
            <a:extLst>
              <a:ext uri="{FF2B5EF4-FFF2-40B4-BE49-F238E27FC236}">
                <a16:creationId xmlns:a16="http://schemas.microsoft.com/office/drawing/2014/main" id="{7C2FDA60-0D5D-7AD3-F29A-22B897822F30}"/>
              </a:ext>
            </a:extLst>
          </p:cNvPr>
          <p:cNvSpPr>
            <a:spLocks noGrp="1"/>
          </p:cNvSpPr>
          <p:nvPr>
            <p:ph idx="1"/>
          </p:nvPr>
        </p:nvSpPr>
        <p:spPr>
          <a:xfrm>
            <a:off x="1441835" y="1740567"/>
            <a:ext cx="9911965" cy="4756485"/>
          </a:xfrm>
        </p:spPr>
        <p:txBody>
          <a:bodyPr>
            <a:normAutofit lnSpcReduction="10000"/>
          </a:bodyPr>
          <a:lstStyle/>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Live Oak Adult Day Services: Adult Day Care Program provided recreation, socialization, and meals to 28 frail, dependent seniors ($8,348.59 public service)</a:t>
            </a:r>
          </a:p>
          <a:p>
            <a:pPr marL="0" indent="0">
              <a:buNone/>
            </a:pP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Project Sentinel: Fair Housing Program conducted outreach and education presentations and provided 14 unduplicated persons with fair housing complaint investigations and/or consultations ($21,487.47 Program Administration)</a:t>
            </a:r>
          </a:p>
          <a:p>
            <a:pPr marL="0" indent="0">
              <a:buNone/>
            </a:pP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dirty="0" err="1">
                <a:solidFill>
                  <a:schemeClr val="tx1"/>
                </a:solidFill>
                <a:latin typeface="Calibri" panose="020F0502020204030204" pitchFamily="34" charset="0"/>
                <a:ea typeface="Calibri" panose="020F0502020204030204" pitchFamily="34" charset="0"/>
                <a:cs typeface="Calibri" panose="020F0502020204030204" pitchFamily="34" charset="0"/>
              </a:rPr>
              <a:t>Sourcewise</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Transit Services Program provided 18 unduplicated seniors and/or disabled persons with trips to local grocery stores, the senior center, adult day care, and health related visits ($8,348.59 public service)</a:t>
            </a:r>
            <a:endPar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3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8283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61106-C456-0BFD-580A-53071589B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5C697-7F4B-BFDC-988F-1D9BD7C30745}"/>
              </a:ext>
            </a:extLst>
          </p:cNvPr>
          <p:cNvSpPr>
            <a:spLocks noGrp="1"/>
          </p:cNvSpPr>
          <p:nvPr>
            <p:ph type="title"/>
          </p:nvPr>
        </p:nvSpPr>
        <p:spPr>
          <a:xfrm>
            <a:off x="1441834" y="681037"/>
            <a:ext cx="9911965" cy="361700"/>
          </a:xfrm>
        </p:spPr>
        <p:txBody>
          <a:bodyPr>
            <a:normAutofit fontScale="90000"/>
          </a:bodyPr>
          <a:lstStyle/>
          <a:p>
            <a:r>
              <a:rPr lang="en-US" b="1" dirty="0">
                <a:latin typeface="Calibri" panose="020F0502020204030204" pitchFamily="34" charset="0"/>
                <a:ea typeface="Calibri" panose="020F0502020204030204" pitchFamily="34" charset="0"/>
                <a:cs typeface="Calibri" panose="020F0502020204030204" pitchFamily="34" charset="0"/>
              </a:rPr>
              <a:t>CAPER Accomplishments continued</a:t>
            </a:r>
          </a:p>
        </p:txBody>
      </p:sp>
      <p:sp>
        <p:nvSpPr>
          <p:cNvPr id="3" name="Content Placeholder 2">
            <a:extLst>
              <a:ext uri="{FF2B5EF4-FFF2-40B4-BE49-F238E27FC236}">
                <a16:creationId xmlns:a16="http://schemas.microsoft.com/office/drawing/2014/main" id="{C3E4F104-F65C-EE91-95F2-5A7DAD950ACB}"/>
              </a:ext>
            </a:extLst>
          </p:cNvPr>
          <p:cNvSpPr>
            <a:spLocks noGrp="1"/>
          </p:cNvSpPr>
          <p:nvPr>
            <p:ph idx="1"/>
          </p:nvPr>
        </p:nvSpPr>
        <p:spPr>
          <a:xfrm>
            <a:off x="1441835" y="1499937"/>
            <a:ext cx="9911965" cy="4997116"/>
          </a:xfrm>
        </p:spPr>
        <p:txBody>
          <a:bodyPr>
            <a:normAutofit/>
          </a:bodyPr>
          <a:lstStyle/>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South County Compassion Center: Outreach for the Unhoused Program provided 1,039 unduplicated unhoused persons with basic needs, and wrap-around support services ($16,697.19 public service)</a:t>
            </a:r>
          </a:p>
          <a:p>
            <a:pPr marL="0" indent="0">
              <a:buNone/>
            </a:pPr>
            <a:endPar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The Health Trust: Meals on Wheels provided 9 unduplicated homebound seniors with meals, wellness checks and educational resources ($8,348.59 public service)</a:t>
            </a:r>
          </a:p>
          <a:p>
            <a:pPr marL="0" indent="0">
              <a:buNone/>
            </a:pPr>
            <a:endPar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City staff administered the </a:t>
            </a:r>
            <a:r>
              <a:rPr lang="en-US">
                <a:solidFill>
                  <a:schemeClr val="tx1"/>
                </a:solidFill>
                <a:latin typeface="Calibri" panose="020F0502020204030204" pitchFamily="34" charset="0"/>
                <a:ea typeface="Calibri" panose="020F0502020204030204" pitchFamily="34" charset="0"/>
                <a:cs typeface="Calibri" panose="020F0502020204030204" pitchFamily="34" charset="0"/>
              </a:rPr>
              <a:t>program and monitored </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three PY 23 CDBG grant funded programs in PY 24 to ensure compliance with all applicable federal and City of  Gilroy </a:t>
            </a:r>
            <a:r>
              <a:rPr lang="en-US">
                <a:solidFill>
                  <a:schemeClr val="tx1"/>
                </a:solidFill>
                <a:latin typeface="Calibri" panose="020F0502020204030204" pitchFamily="34" charset="0"/>
                <a:ea typeface="Calibri" panose="020F0502020204030204" pitchFamily="34" charset="0"/>
                <a:cs typeface="Calibri" panose="020F0502020204030204" pitchFamily="34" charset="0"/>
              </a:rPr>
              <a:t>requirements </a:t>
            </a: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0495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27067-DB6D-DA12-83F2-862E1E2A9D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624A4-419D-8FE3-2868-509F606E928D}"/>
              </a:ext>
            </a:extLst>
          </p:cNvPr>
          <p:cNvSpPr>
            <a:spLocks noGrp="1"/>
          </p:cNvSpPr>
          <p:nvPr>
            <p:ph type="title"/>
          </p:nvPr>
        </p:nvSpPr>
        <p:spPr>
          <a:xfrm>
            <a:off x="1441835" y="433136"/>
            <a:ext cx="9911964" cy="938463"/>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Questions</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86D3BC6-A350-E386-1280-300123F3FED5}"/>
              </a:ext>
            </a:extLst>
          </p:cNvPr>
          <p:cNvSpPr>
            <a:spLocks noGrp="1"/>
          </p:cNvSpPr>
          <p:nvPr>
            <p:ph idx="1"/>
          </p:nvPr>
        </p:nvSpPr>
        <p:spPr>
          <a:xfrm>
            <a:off x="1441835" y="1483895"/>
            <a:ext cx="9911965" cy="4693068"/>
          </a:xfrm>
        </p:spPr>
        <p:txBody>
          <a:bodyPr>
            <a:normAutofit/>
          </a:bodyPr>
          <a:lstStyle/>
          <a:p>
            <a:pPr marL="0" indent="0" eaLnBrk="1" hangingPunct="1">
              <a:buNone/>
              <a:defRPr/>
            </a:pPr>
            <a:endParaRPr lang="en-US" altLang="en-US" sz="1400" dirty="0">
              <a:solidFill>
                <a:schemeClr val="tx1"/>
              </a:solidFill>
              <a:latin typeface="Calibri" panose="020F0502020204030204" pitchFamily="34" charset="0"/>
              <a:cs typeface="Calibri" panose="020F0502020204030204" pitchFamily="34" charset="0"/>
            </a:endParaRPr>
          </a:p>
          <a:p>
            <a:pPr lvl="1" eaLnBrk="1" hangingPunct="1">
              <a:buSzPct val="97000"/>
              <a:buFont typeface="Calibri" panose="020F0502020204030204" pitchFamily="34" charset="0"/>
              <a:buChar char="●"/>
              <a:defRPr/>
            </a:pPr>
            <a:r>
              <a:rPr lang="en-US" altLang="en-US" sz="2800" dirty="0">
                <a:latin typeface="Calibri" panose="020F0502020204030204" pitchFamily="34" charset="0"/>
                <a:cs typeface="Calibri" panose="020F0502020204030204" pitchFamily="34" charset="0"/>
              </a:rPr>
              <a:t>Questions on CDBG CAPER results?</a:t>
            </a:r>
          </a:p>
          <a:p>
            <a:pPr lvl="1" eaLnBrk="1" hangingPunct="1">
              <a:buFont typeface="Courier New" panose="02070309020205020404" pitchFamily="49" charset="0"/>
              <a:buChar char="o"/>
              <a:defRPr/>
            </a:pPr>
            <a:endParaRPr lang="en-US" altLang="en-US" sz="14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547380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7AD2C-E03B-D23B-BB87-C1FA16ADEB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87EF7-5108-357A-23F3-C00CE9A30120}"/>
              </a:ext>
            </a:extLst>
          </p:cNvPr>
          <p:cNvSpPr>
            <a:spLocks noGrp="1"/>
          </p:cNvSpPr>
          <p:nvPr>
            <p:ph type="title"/>
          </p:nvPr>
        </p:nvSpPr>
        <p:spPr>
          <a:xfrm>
            <a:off x="1441835" y="433136"/>
            <a:ext cx="9911964" cy="938463"/>
          </a:xfrm>
        </p:spPr>
        <p:txBody>
          <a:bodyPr>
            <a:normAutofit/>
          </a:bodyPr>
          <a:lstStyle/>
          <a:p>
            <a:r>
              <a:rPr lang="en-US" altLang="en-US" sz="4000" b="1" dirty="0">
                <a:solidFill>
                  <a:schemeClr val="tx1"/>
                </a:solidFill>
                <a:latin typeface="Calibri" panose="020F0502020204030204" pitchFamily="34" charset="0"/>
                <a:ea typeface="Calibri" panose="020F0502020204030204" pitchFamily="34" charset="0"/>
                <a:cs typeface="Calibri" panose="020F0502020204030204" pitchFamily="34" charset="0"/>
              </a:rPr>
              <a:t>Public Hearing Comment Period</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85CF956-C4AB-2559-3C81-77AF4FC84C10}"/>
              </a:ext>
            </a:extLst>
          </p:cNvPr>
          <p:cNvSpPr>
            <a:spLocks noGrp="1"/>
          </p:cNvSpPr>
          <p:nvPr>
            <p:ph idx="1"/>
          </p:nvPr>
        </p:nvSpPr>
        <p:spPr>
          <a:xfrm>
            <a:off x="1441835" y="1483895"/>
            <a:ext cx="9911965" cy="4693068"/>
          </a:xfrm>
        </p:spPr>
        <p:txBody>
          <a:bodyPr>
            <a:normAutofit/>
          </a:bodyPr>
          <a:lstStyle/>
          <a:p>
            <a:pPr marL="0" indent="0" eaLnBrk="1" hangingPunct="1">
              <a:buNone/>
              <a:defRPr/>
            </a:pPr>
            <a:endParaRPr lang="en-US" altLang="en-US" sz="1400" dirty="0">
              <a:solidFill>
                <a:schemeClr val="tx1"/>
              </a:solidFill>
              <a:latin typeface="Calibri" panose="020F0502020204030204" pitchFamily="34" charset="0"/>
              <a:cs typeface="Calibri" panose="020F0502020204030204" pitchFamily="34" charset="0"/>
            </a:endParaRPr>
          </a:p>
          <a:p>
            <a:pPr lvl="1" eaLnBrk="1" hangingPunct="1">
              <a:buSzPct val="97000"/>
              <a:buFont typeface="Calibri" panose="020F0502020204030204" pitchFamily="34" charset="0"/>
              <a:buChar char="●"/>
              <a:defRPr/>
            </a:pPr>
            <a:r>
              <a:rPr lang="en-US" altLang="en-US" sz="2800" dirty="0">
                <a:latin typeface="Calibri" panose="020F0502020204030204" pitchFamily="34" charset="0"/>
                <a:cs typeface="Calibri" panose="020F0502020204030204" pitchFamily="34" charset="0"/>
              </a:rPr>
              <a:t>Open CDBG CAPER public comment period</a:t>
            </a:r>
          </a:p>
          <a:p>
            <a:pPr marL="457200" lvl="1" indent="0" eaLnBrk="1" hangingPunct="1">
              <a:buSzPct val="97000"/>
              <a:buNone/>
              <a:defRPr/>
            </a:pPr>
            <a:endParaRPr lang="en-US" altLang="en-US" sz="1000" dirty="0">
              <a:latin typeface="Calibri" panose="020F0502020204030204" pitchFamily="34" charset="0"/>
              <a:cs typeface="Calibri" panose="020F0502020204030204" pitchFamily="34" charset="0"/>
            </a:endParaRPr>
          </a:p>
          <a:p>
            <a:pPr lvl="1" eaLnBrk="1" hangingPunct="1">
              <a:buSzPct val="97000"/>
              <a:buFont typeface="Calibri" panose="020F0502020204030204" pitchFamily="34" charset="0"/>
              <a:buChar char="●"/>
              <a:defRPr/>
            </a:pPr>
            <a:r>
              <a:rPr lang="en-US" altLang="en-US" sz="2800" dirty="0">
                <a:latin typeface="Calibri" panose="020F0502020204030204" pitchFamily="34" charset="0"/>
                <a:cs typeface="Calibri" panose="020F0502020204030204" pitchFamily="34" charset="0"/>
              </a:rPr>
              <a:t>Close CDBG CAPER public comment period</a:t>
            </a:r>
          </a:p>
          <a:p>
            <a:pPr lvl="1" eaLnBrk="1" hangingPunct="1">
              <a:buFont typeface="Courier New" panose="02070309020205020404" pitchFamily="49" charset="0"/>
              <a:buChar char="o"/>
              <a:defRPr/>
            </a:pPr>
            <a:endParaRPr lang="en-US" altLang="en-US" sz="1400"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538510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9FD71-2741-EE8F-1B40-B32C9CF895C2}"/>
              </a:ext>
            </a:extLst>
          </p:cNvPr>
          <p:cNvSpPr>
            <a:spLocks noGrp="1"/>
          </p:cNvSpPr>
          <p:nvPr>
            <p:ph type="title"/>
          </p:nvPr>
        </p:nvSpPr>
        <p:spPr>
          <a:xfrm>
            <a:off x="1700463" y="401052"/>
            <a:ext cx="9653335" cy="1090863"/>
          </a:xfrm>
        </p:spPr>
        <p:txBody>
          <a:bodyPr>
            <a:normAutofit fontScale="90000"/>
          </a:bodyPr>
          <a:lstStyle/>
          <a:p>
            <a:br>
              <a:rPr lang="en-US" sz="1600" dirty="0">
                <a:solidFill>
                  <a:srgbClr val="C00000"/>
                </a:solidFill>
              </a:rPr>
            </a:br>
            <a:br>
              <a:rPr lang="en-US" sz="1600" dirty="0"/>
            </a:br>
            <a:r>
              <a:rPr lang="en-US" b="1" dirty="0">
                <a:latin typeface="Calibri" panose="020F0502020204030204" pitchFamily="34" charset="0"/>
                <a:ea typeface="Calibri" panose="020F0502020204030204" pitchFamily="34" charset="0"/>
                <a:cs typeface="Calibri" panose="020F0502020204030204" pitchFamily="34" charset="0"/>
              </a:rPr>
              <a:t>NOFA </a:t>
            </a:r>
            <a:br>
              <a:rPr lang="en-US" b="1" dirty="0">
                <a:latin typeface="Calibri" panose="020F0502020204030204" pitchFamily="34" charset="0"/>
                <a:ea typeface="Calibri" panose="020F0502020204030204" pitchFamily="34" charset="0"/>
                <a:cs typeface="Calibri" panose="020F0502020204030204" pitchFamily="34" charset="0"/>
              </a:rPr>
            </a:br>
            <a:r>
              <a:rPr lang="en-US" b="1" dirty="0">
                <a:latin typeface="Calibri" panose="020F0502020204030204" pitchFamily="34" charset="0"/>
                <a:ea typeface="Calibri" panose="020F0502020204030204" pitchFamily="34" charset="0"/>
                <a:cs typeface="Calibri" panose="020F0502020204030204" pitchFamily="34" charset="0"/>
              </a:rPr>
              <a:t>PY 26 Anticipated CDBG Funds</a:t>
            </a:r>
            <a:br>
              <a:rPr lang="en-US" b="1" dirty="0">
                <a:latin typeface="Calibri" panose="020F0502020204030204" pitchFamily="34" charset="0"/>
                <a:ea typeface="Calibri" panose="020F0502020204030204" pitchFamily="34" charset="0"/>
                <a:cs typeface="Calibri" panose="020F0502020204030204" pitchFamily="34" charset="0"/>
              </a:rPr>
            </a:br>
            <a:r>
              <a:rPr lang="en-US" b="1" dirty="0">
                <a:latin typeface="Calibri" panose="020F0502020204030204" pitchFamily="34" charset="0"/>
                <a:ea typeface="Calibri" panose="020F0502020204030204" pitchFamily="34" charset="0"/>
                <a:cs typeface="Calibri" panose="020F0502020204030204" pitchFamily="34" charset="0"/>
              </a:rPr>
              <a:t>07/01/2026 – 06/30/2027</a:t>
            </a:r>
          </a:p>
        </p:txBody>
      </p:sp>
      <p:graphicFrame>
        <p:nvGraphicFramePr>
          <p:cNvPr id="4" name="Content Placeholder 3">
            <a:extLst>
              <a:ext uri="{FF2B5EF4-FFF2-40B4-BE49-F238E27FC236}">
                <a16:creationId xmlns:a16="http://schemas.microsoft.com/office/drawing/2014/main" id="{AF825D86-8B31-A964-E74B-273615206B45}"/>
              </a:ext>
            </a:extLst>
          </p:cNvPr>
          <p:cNvGraphicFramePr>
            <a:graphicFrameLocks noGrp="1"/>
          </p:cNvGraphicFramePr>
          <p:nvPr>
            <p:ph idx="1"/>
            <p:extLst>
              <p:ext uri="{D42A27DB-BD31-4B8C-83A1-F6EECF244321}">
                <p14:modId xmlns:p14="http://schemas.microsoft.com/office/powerpoint/2010/main" val="257755431"/>
              </p:ext>
            </p:extLst>
          </p:nvPr>
        </p:nvGraphicFramePr>
        <p:xfrm>
          <a:off x="1441835" y="2350168"/>
          <a:ext cx="9330709" cy="3577390"/>
        </p:xfrm>
        <a:graphic>
          <a:graphicData uri="http://schemas.openxmlformats.org/drawingml/2006/table">
            <a:tbl>
              <a:tblPr firstRow="1" bandRow="1">
                <a:tableStyleId>{7DF18680-E054-41AD-8BC1-D1AEF772440D}</a:tableStyleId>
              </a:tblPr>
              <a:tblGrid>
                <a:gridCol w="2015239">
                  <a:extLst>
                    <a:ext uri="{9D8B030D-6E8A-4147-A177-3AD203B41FA5}">
                      <a16:colId xmlns:a16="http://schemas.microsoft.com/office/drawing/2014/main" val="2296715227"/>
                    </a:ext>
                  </a:extLst>
                </a:gridCol>
                <a:gridCol w="2510589">
                  <a:extLst>
                    <a:ext uri="{9D8B030D-6E8A-4147-A177-3AD203B41FA5}">
                      <a16:colId xmlns:a16="http://schemas.microsoft.com/office/drawing/2014/main" val="257925160"/>
                    </a:ext>
                  </a:extLst>
                </a:gridCol>
                <a:gridCol w="4804881">
                  <a:extLst>
                    <a:ext uri="{9D8B030D-6E8A-4147-A177-3AD203B41FA5}">
                      <a16:colId xmlns:a16="http://schemas.microsoft.com/office/drawing/2014/main" val="2682575707"/>
                    </a:ext>
                  </a:extLst>
                </a:gridCol>
              </a:tblGrid>
              <a:tr h="1424077">
                <a:tc gridSpan="3">
                  <a:txBody>
                    <a:bodyPr/>
                    <a:lstStyle/>
                    <a:p>
                      <a:pPr algn="ctr"/>
                      <a:r>
                        <a:rPr lang="en-US" sz="1600" b="0" dirty="0">
                          <a:solidFill>
                            <a:srgbClr val="C00000"/>
                          </a:solidFill>
                        </a:rPr>
                        <a:t>                                                                 </a:t>
                      </a:r>
                    </a:p>
                    <a:p>
                      <a:pPr algn="ct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Estimated Annual Grant for PY 2026-27</a:t>
                      </a:r>
                    </a:p>
                    <a:p>
                      <a:pPr algn="ct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$400,000</a:t>
                      </a:r>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3364731464"/>
                  </a:ext>
                </a:extLst>
              </a:tr>
              <a:tr h="2153313">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rPr>
                        <a:t>Public </a:t>
                      </a:r>
                    </a:p>
                    <a:p>
                      <a:pPr algn="ctr"/>
                      <a:r>
                        <a:rPr lang="en-US" sz="2400" dirty="0">
                          <a:latin typeface="Calibri" panose="020F0502020204030204" pitchFamily="34" charset="0"/>
                          <a:ea typeface="Calibri" panose="020F0502020204030204" pitchFamily="34" charset="0"/>
                          <a:cs typeface="Calibri" panose="020F0502020204030204" pitchFamily="34" charset="0"/>
                        </a:rPr>
                        <a:t>Services  </a:t>
                      </a:r>
                    </a:p>
                    <a:p>
                      <a:pPr algn="ctr"/>
                      <a:r>
                        <a:rPr lang="en-US" sz="2400" dirty="0">
                          <a:latin typeface="Calibri" panose="020F0502020204030204" pitchFamily="34" charset="0"/>
                          <a:ea typeface="Calibri" panose="020F0502020204030204" pitchFamily="34" charset="0"/>
                          <a:cs typeface="Calibri" panose="020F0502020204030204" pitchFamily="34" charset="0"/>
                        </a:rPr>
                        <a:t>(15% cap)</a:t>
                      </a:r>
                    </a:p>
                    <a:p>
                      <a:pPr algn="ctr"/>
                      <a:r>
                        <a:rPr lang="en-US" sz="2400" dirty="0">
                          <a:latin typeface="Calibri" panose="020F0502020204030204" pitchFamily="34" charset="0"/>
                          <a:ea typeface="Calibri" panose="020F0502020204030204" pitchFamily="34" charset="0"/>
                          <a:cs typeface="Calibri" panose="020F0502020204030204" pitchFamily="34" charset="0"/>
                        </a:rPr>
                        <a:t>$60,000</a:t>
                      </a:r>
                    </a:p>
                    <a:p>
                      <a:pPr algn="ct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rPr>
                        <a:t>Program </a:t>
                      </a:r>
                    </a:p>
                    <a:p>
                      <a:pPr algn="ctr"/>
                      <a:r>
                        <a:rPr lang="en-US" sz="2400" dirty="0">
                          <a:latin typeface="Calibri" panose="020F0502020204030204" pitchFamily="34" charset="0"/>
                          <a:ea typeface="Calibri" panose="020F0502020204030204" pitchFamily="34" charset="0"/>
                          <a:cs typeface="Calibri" panose="020F0502020204030204" pitchFamily="34" charset="0"/>
                        </a:rPr>
                        <a:t>Administration  </a:t>
                      </a:r>
                    </a:p>
                    <a:p>
                      <a:pPr algn="ctr"/>
                      <a:r>
                        <a:rPr lang="en-US" sz="2400" dirty="0">
                          <a:latin typeface="Calibri" panose="020F0502020204030204" pitchFamily="34" charset="0"/>
                          <a:ea typeface="Calibri" panose="020F0502020204030204" pitchFamily="34" charset="0"/>
                          <a:cs typeface="Calibri" panose="020F0502020204030204" pitchFamily="34" charset="0"/>
                        </a:rPr>
                        <a:t> (20% cap)</a:t>
                      </a:r>
                    </a:p>
                    <a:p>
                      <a:pPr algn="ctr"/>
                      <a:r>
                        <a:rPr lang="en-US" sz="2400" dirty="0">
                          <a:latin typeface="Calibri" panose="020F0502020204030204" pitchFamily="34" charset="0"/>
                          <a:ea typeface="Calibri" panose="020F0502020204030204" pitchFamily="34" charset="0"/>
                          <a:cs typeface="Calibri" panose="020F0502020204030204" pitchFamily="34" charset="0"/>
                        </a:rPr>
                        <a:t>$80,000</a:t>
                      </a:r>
                    </a:p>
                  </a:txBody>
                  <a:tcPr/>
                </a:tc>
                <a:tc>
                  <a:txBody>
                    <a:bodyPr/>
                    <a:lstStyle/>
                    <a:p>
                      <a:pPr algn="ctr"/>
                      <a:endParaRPr lang="en-US" sz="2400" dirty="0">
                        <a:latin typeface="Calibri" panose="020F0502020204030204" pitchFamily="34" charset="0"/>
                        <a:ea typeface="Calibri" panose="020F0502020204030204" pitchFamily="34" charset="0"/>
                        <a:cs typeface="Calibri" panose="020F0502020204030204" pitchFamily="34" charset="0"/>
                      </a:endParaRPr>
                    </a:p>
                    <a:p>
                      <a:pPr algn="ctr"/>
                      <a:r>
                        <a:rPr lang="en-US" sz="2400" dirty="0">
                          <a:latin typeface="Calibri" panose="020F0502020204030204" pitchFamily="34" charset="0"/>
                          <a:ea typeface="Calibri" panose="020F0502020204030204" pitchFamily="34" charset="0"/>
                          <a:cs typeface="Calibri" panose="020F0502020204030204" pitchFamily="34" charset="0"/>
                        </a:rPr>
                        <a:t>Non-Public Services</a:t>
                      </a:r>
                    </a:p>
                    <a:p>
                      <a:pPr algn="ctr"/>
                      <a:endParaRPr lang="en-US" sz="2400" dirty="0">
                        <a:latin typeface="Calibri" panose="020F0502020204030204" pitchFamily="34" charset="0"/>
                        <a:ea typeface="Calibri" panose="020F0502020204030204" pitchFamily="34" charset="0"/>
                        <a:cs typeface="Calibri" panose="020F0502020204030204" pitchFamily="34" charset="0"/>
                      </a:endParaRPr>
                    </a:p>
                    <a:p>
                      <a:pPr algn="ctr"/>
                      <a:r>
                        <a:rPr lang="en-US" sz="2400" dirty="0">
                          <a:latin typeface="Calibri" panose="020F0502020204030204" pitchFamily="34" charset="0"/>
                          <a:ea typeface="Calibri" panose="020F0502020204030204" pitchFamily="34" charset="0"/>
                          <a:cs typeface="Calibri" panose="020F0502020204030204" pitchFamily="34" charset="0"/>
                        </a:rPr>
                        <a:t>$260,000</a:t>
                      </a:r>
                    </a:p>
                  </a:txBody>
                  <a:tcPr/>
                </a:tc>
                <a:extLst>
                  <a:ext uri="{0D108BD9-81ED-4DB2-BD59-A6C34878D82A}">
                    <a16:rowId xmlns:a16="http://schemas.microsoft.com/office/drawing/2014/main" val="2598048244"/>
                  </a:ext>
                </a:extLst>
              </a:tr>
            </a:tbl>
          </a:graphicData>
        </a:graphic>
      </p:graphicFrame>
    </p:spTree>
    <p:extLst>
      <p:ext uri="{BB962C8B-B14F-4D97-AF65-F5344CB8AC3E}">
        <p14:creationId xmlns:p14="http://schemas.microsoft.com/office/powerpoint/2010/main" val="2951765721"/>
      </p:ext>
    </p:extLst>
  </p:cSld>
  <p:clrMapOvr>
    <a:masterClrMapping/>
  </p:clrMapOvr>
</p:sld>
</file>

<file path=ppt/theme/theme1.xml><?xml version="1.0" encoding="utf-8"?>
<a:theme xmlns:a="http://schemas.openxmlformats.org/drawingml/2006/main" name="White Minimalist">
  <a:themeElements>
    <a:clrScheme name="Custom 1">
      <a:dk1>
        <a:srgbClr val="262626"/>
      </a:dk1>
      <a:lt1>
        <a:sysClr val="window" lastClr="FFFFFF"/>
      </a:lt1>
      <a:dk2>
        <a:srgbClr val="3F6011"/>
      </a:dk2>
      <a:lt2>
        <a:srgbClr val="F2F2F2"/>
      </a:lt2>
      <a:accent1>
        <a:srgbClr val="0093C9"/>
      </a:accent1>
      <a:accent2>
        <a:srgbClr val="1B1D5A"/>
      </a:accent2>
      <a:accent3>
        <a:srgbClr val="ABB2B7"/>
      </a:accent3>
      <a:accent4>
        <a:srgbClr val="415364"/>
      </a:accent4>
      <a:accent5>
        <a:srgbClr val="93B278"/>
      </a:accent5>
      <a:accent6>
        <a:srgbClr val="923A7F"/>
      </a:accent6>
      <a:hlink>
        <a:srgbClr val="FF6C0E"/>
      </a:hlink>
      <a:folHlink>
        <a:srgbClr val="0093C9"/>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G 2022 Powerpoint Template Colorful" id="{4B7EF052-BCBD-4A84-A6EB-0649E8F508E8}" vid="{E227F4F7-F6A5-4D3F-94E1-73307C0950DA}"/>
    </a:ext>
  </a:extLst>
</a:theme>
</file>

<file path=ppt/theme/theme2.xml><?xml version="1.0" encoding="utf-8"?>
<a:theme xmlns:a="http://schemas.openxmlformats.org/drawingml/2006/main" name="Gilroy Green">
  <a:themeElements>
    <a:clrScheme name="Custom 1">
      <a:dk1>
        <a:srgbClr val="262626"/>
      </a:dk1>
      <a:lt1>
        <a:sysClr val="window" lastClr="FFFFFF"/>
      </a:lt1>
      <a:dk2>
        <a:srgbClr val="3F6011"/>
      </a:dk2>
      <a:lt2>
        <a:srgbClr val="F2F2F2"/>
      </a:lt2>
      <a:accent1>
        <a:srgbClr val="0093C9"/>
      </a:accent1>
      <a:accent2>
        <a:srgbClr val="1B1D5A"/>
      </a:accent2>
      <a:accent3>
        <a:srgbClr val="ABB2B7"/>
      </a:accent3>
      <a:accent4>
        <a:srgbClr val="415364"/>
      </a:accent4>
      <a:accent5>
        <a:srgbClr val="93B278"/>
      </a:accent5>
      <a:accent6>
        <a:srgbClr val="923A7F"/>
      </a:accent6>
      <a:hlink>
        <a:srgbClr val="FF6C0E"/>
      </a:hlink>
      <a:folHlink>
        <a:srgbClr val="0093C9"/>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G 2022 Powerpoint Template Colorful" id="{4B7EF052-BCBD-4A84-A6EB-0649E8F508E8}" vid="{1D12BA62-1A81-4922-8912-90B7EFBAC13D}"/>
    </a:ext>
  </a:extLst>
</a:theme>
</file>

<file path=ppt/theme/theme3.xml><?xml version="1.0" encoding="utf-8"?>
<a:theme xmlns:a="http://schemas.openxmlformats.org/drawingml/2006/main" name="Green Minimalist">
  <a:themeElements>
    <a:clrScheme name="Custom 1">
      <a:dk1>
        <a:srgbClr val="262626"/>
      </a:dk1>
      <a:lt1>
        <a:sysClr val="window" lastClr="FFFFFF"/>
      </a:lt1>
      <a:dk2>
        <a:srgbClr val="3F6011"/>
      </a:dk2>
      <a:lt2>
        <a:srgbClr val="F2F2F2"/>
      </a:lt2>
      <a:accent1>
        <a:srgbClr val="0093C9"/>
      </a:accent1>
      <a:accent2>
        <a:srgbClr val="1B1D5A"/>
      </a:accent2>
      <a:accent3>
        <a:srgbClr val="ABB2B7"/>
      </a:accent3>
      <a:accent4>
        <a:srgbClr val="415364"/>
      </a:accent4>
      <a:accent5>
        <a:srgbClr val="93B278"/>
      </a:accent5>
      <a:accent6>
        <a:srgbClr val="923A7F"/>
      </a:accent6>
      <a:hlink>
        <a:srgbClr val="FF6C0E"/>
      </a:hlink>
      <a:folHlink>
        <a:srgbClr val="0093C9"/>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G 2022 Powerpoint Template Colorful" id="{4B7EF052-BCBD-4A84-A6EB-0649E8F508E8}" vid="{E396F59E-F304-470F-BF5C-856329888FD4}"/>
    </a:ext>
  </a:extLst>
</a:theme>
</file>

<file path=docProps/app.xml><?xml version="1.0" encoding="utf-8"?>
<Properties xmlns="http://schemas.openxmlformats.org/officeDocument/2006/extended-properties" xmlns:vt="http://schemas.openxmlformats.org/officeDocument/2006/docPropsVTypes">
  <Template>City of Gilroy Powerpoint Master 2022</Template>
  <TotalTime>1254</TotalTime>
  <Words>2084</Words>
  <Application>Microsoft Office PowerPoint</Application>
  <PresentationFormat>Widescreen</PresentationFormat>
  <Paragraphs>334</Paragraphs>
  <Slides>35</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35</vt:i4>
      </vt:variant>
    </vt:vector>
  </HeadingPairs>
  <TitlesOfParts>
    <vt:vector size="43" baseType="lpstr">
      <vt:lpstr>Arial</vt:lpstr>
      <vt:lpstr>Calibri</vt:lpstr>
      <vt:lpstr>Courier New</vt:lpstr>
      <vt:lpstr>Wingdings</vt:lpstr>
      <vt:lpstr>Wingdings 2</vt:lpstr>
      <vt:lpstr>White Minimalist</vt:lpstr>
      <vt:lpstr>Gilroy Green</vt:lpstr>
      <vt:lpstr>Green Minimalist</vt:lpstr>
      <vt:lpstr>Virtual Public Hearing  Results of Consolidated Annual Performance  and Evaluation Report (CAPER) for Program Year (PY) 2024-2025  And Notice of Funding Availability (NOFA) for PY 2026-2027  Community Development Block Grant (CDBG) Program  </vt:lpstr>
      <vt:lpstr>CDBG NOFA/CAPER Results Public Hearing Agenda</vt:lpstr>
      <vt:lpstr>PY 2024-2025 Annual CAPER</vt:lpstr>
      <vt:lpstr>CAPER Accomplishments</vt:lpstr>
      <vt:lpstr>CAPER Accomplishments continued</vt:lpstr>
      <vt:lpstr>CAPER Accomplishments continued</vt:lpstr>
      <vt:lpstr>Questions</vt:lpstr>
      <vt:lpstr>Public Hearing Comment Period</vt:lpstr>
      <vt:lpstr>  NOFA  PY 26 Anticipated CDBG Funds 07/01/2026 – 06/30/2027</vt:lpstr>
      <vt:lpstr>2025 Santa Clara County Income Limits     Effective April 1, 2025  (updated annually in April or May)  https://www.huduser.gov/portal/datasets/il/il2025/select_Geography.odn </vt:lpstr>
      <vt:lpstr>Application Requirements</vt:lpstr>
      <vt:lpstr>Examples of CDBG Eligible Activities </vt:lpstr>
      <vt:lpstr>Meet a Gilroy 2025-2030  Con Plan Goal   The priority goals for the Con Plan were set through a Community-driven, data-informed process.   Proposed Projects must meet one of four priority goals on page 148 of the Con Plan. </vt:lpstr>
      <vt:lpstr>Meet a Gilroy 2025-2030       Con Plan Goal   Community needs survey feedback helped set the priority goals in the Con Plan.   Proposed Projects must meet one of four priority goals on page 148 of the Con Plan.</vt:lpstr>
      <vt:lpstr>National Objectives</vt:lpstr>
      <vt:lpstr>HUD Low/Mod Income (LMI) National Objective</vt:lpstr>
      <vt:lpstr>HUD Low/Mod Income (LMI) National Objective</vt:lpstr>
      <vt:lpstr>HUD Low/Mod Income (LMI) National Objective</vt:lpstr>
      <vt:lpstr>  2025 Santa Clara County Income Limits     Effective April 1, 2025  (updated annually in April or May)  https://www.huduser.gov/portal/datasets/il/il2025/select_Geography.odn    </vt:lpstr>
      <vt:lpstr>Simplified Application and Supporting Documents</vt:lpstr>
      <vt:lpstr>Full Application and Supporting Documents</vt:lpstr>
      <vt:lpstr>Application Process</vt:lpstr>
      <vt:lpstr>Application Process</vt:lpstr>
      <vt:lpstr>Gilroy CDBG Eligibility Criteria</vt:lpstr>
      <vt:lpstr>Beneficiaries and Location of Services</vt:lpstr>
      <vt:lpstr>Application Review and Evaluation</vt:lpstr>
      <vt:lpstr> Full Application Identify HUD Objective to be Achieved </vt:lpstr>
      <vt:lpstr> Full Application Identify HUD Outcome Expected </vt:lpstr>
      <vt:lpstr>Expectations</vt:lpstr>
      <vt:lpstr>Simplified Application Due by 5:00 PM             Monday, March 2, 2026</vt:lpstr>
      <vt:lpstr>Key Dates to Remember</vt:lpstr>
      <vt:lpstr>Key Dates to Remember continued</vt:lpstr>
      <vt:lpstr>Questions?</vt:lpstr>
      <vt:lpstr>Public Comment Period</vt:lpstr>
      <vt:lpstr>    Adjournment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Sandra Nava</dc:creator>
  <cp:lastModifiedBy>Christie Thomas</cp:lastModifiedBy>
  <cp:revision>97</cp:revision>
  <dcterms:created xsi:type="dcterms:W3CDTF">2025-01-29T18:13:50Z</dcterms:created>
  <dcterms:modified xsi:type="dcterms:W3CDTF">2026-02-23T17:56:02Z</dcterms:modified>
</cp:coreProperties>
</file>